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17"/>
  </p:notesMasterIdLst>
  <p:sldIdLst>
    <p:sldId id="257" r:id="rId2"/>
    <p:sldId id="258" r:id="rId3"/>
    <p:sldId id="259" r:id="rId4"/>
    <p:sldId id="260" r:id="rId5"/>
    <p:sldId id="261" r:id="rId6"/>
    <p:sldId id="263" r:id="rId7"/>
    <p:sldId id="262" r:id="rId8"/>
    <p:sldId id="264" r:id="rId9"/>
    <p:sldId id="265" r:id="rId10"/>
    <p:sldId id="266" r:id="rId11"/>
    <p:sldId id="272" r:id="rId12"/>
    <p:sldId id="268"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93F6E-A431-444A-8010-F650640436B8}" type="datetimeFigureOut">
              <a:rPr lang="en-US" smtClean="0"/>
              <a:t>11/19/2020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F5317-E4D4-41A9-8C10-02C388D26FBC}" type="slidenum">
              <a:rPr lang="en-US" smtClean="0"/>
              <a:t>‹#›</a:t>
            </a:fld>
            <a:endParaRPr lang="en-US"/>
          </a:p>
        </p:txBody>
      </p:sp>
    </p:spTree>
    <p:extLst>
      <p:ext uri="{BB962C8B-B14F-4D97-AF65-F5344CB8AC3E}">
        <p14:creationId xmlns:p14="http://schemas.microsoft.com/office/powerpoint/2010/main" val="3186994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801094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CA097AE-14CB-4527-9758-F3B94DA5365D}"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3C451-C988-489B-A520-C43193308BDE}" type="slidenum">
              <a:rPr lang="en-US" smtClean="0"/>
              <a:t>‹#›</a:t>
            </a:fld>
            <a:endParaRPr lang="en-US"/>
          </a:p>
        </p:txBody>
      </p:sp>
    </p:spTree>
    <p:extLst>
      <p:ext uri="{BB962C8B-B14F-4D97-AF65-F5344CB8AC3E}">
        <p14:creationId xmlns:p14="http://schemas.microsoft.com/office/powerpoint/2010/main" val="829549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CA097AE-14CB-4527-9758-F3B94DA5365D}" type="datetimeFigureOut">
              <a:rPr lang="en-US" smtClean="0"/>
              <a:t>11/19/2020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F3C451-C988-489B-A520-C43193308BDE}" type="slidenum">
              <a:rPr lang="en-US" smtClean="0"/>
              <a:t>‹#›</a:t>
            </a:fld>
            <a:endParaRPr lang="en-US"/>
          </a:p>
        </p:txBody>
      </p:sp>
    </p:spTree>
    <p:extLst>
      <p:ext uri="{BB962C8B-B14F-4D97-AF65-F5344CB8AC3E}">
        <p14:creationId xmlns:p14="http://schemas.microsoft.com/office/powerpoint/2010/main" val="1090826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9CA097AE-14CB-4527-9758-F3B94DA5365D}"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3C451-C988-489B-A520-C43193308BDE}" type="slidenum">
              <a:rPr lang="en-US" smtClean="0"/>
              <a:t>‹#›</a:t>
            </a:fld>
            <a:endParaRPr lang="en-US"/>
          </a:p>
        </p:txBody>
      </p:sp>
    </p:spTree>
    <p:extLst>
      <p:ext uri="{BB962C8B-B14F-4D97-AF65-F5344CB8AC3E}">
        <p14:creationId xmlns:p14="http://schemas.microsoft.com/office/powerpoint/2010/main" val="4032502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9CA097AE-14CB-4527-9758-F3B94DA5365D}"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3C451-C988-489B-A520-C43193308BDE}"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70822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CA097AE-14CB-4527-9758-F3B94DA5365D}"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3C451-C988-489B-A520-C43193308BDE}" type="slidenum">
              <a:rPr lang="en-US" smtClean="0"/>
              <a:t>‹#›</a:t>
            </a:fld>
            <a:endParaRPr lang="en-US"/>
          </a:p>
        </p:txBody>
      </p:sp>
    </p:spTree>
    <p:extLst>
      <p:ext uri="{BB962C8B-B14F-4D97-AF65-F5344CB8AC3E}">
        <p14:creationId xmlns:p14="http://schemas.microsoft.com/office/powerpoint/2010/main" val="620767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CA097AE-14CB-4527-9758-F3B94DA5365D}" type="datetimeFigureOut">
              <a:rPr lang="en-US" smtClean="0"/>
              <a:t>11/19/2020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3C451-C988-489B-A520-C43193308BDE}" type="slidenum">
              <a:rPr lang="en-US" smtClean="0"/>
              <a:t>‹#›</a:t>
            </a:fld>
            <a:endParaRPr lang="en-US"/>
          </a:p>
        </p:txBody>
      </p:sp>
    </p:spTree>
    <p:extLst>
      <p:ext uri="{BB962C8B-B14F-4D97-AF65-F5344CB8AC3E}">
        <p14:creationId xmlns:p14="http://schemas.microsoft.com/office/powerpoint/2010/main" val="3037610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CA097AE-14CB-4527-9758-F3B94DA5365D}" type="datetimeFigureOut">
              <a:rPr lang="en-US" smtClean="0"/>
              <a:t>11/19/2020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3C451-C988-489B-A520-C43193308BDE}" type="slidenum">
              <a:rPr lang="en-US" smtClean="0"/>
              <a:t>‹#›</a:t>
            </a:fld>
            <a:endParaRPr lang="en-US"/>
          </a:p>
        </p:txBody>
      </p:sp>
    </p:spTree>
    <p:extLst>
      <p:ext uri="{BB962C8B-B14F-4D97-AF65-F5344CB8AC3E}">
        <p14:creationId xmlns:p14="http://schemas.microsoft.com/office/powerpoint/2010/main" val="2977185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A097AE-14CB-4527-9758-F3B94DA5365D}"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3C451-C988-489B-A520-C43193308BDE}" type="slidenum">
              <a:rPr lang="en-US" smtClean="0"/>
              <a:t>‹#›</a:t>
            </a:fld>
            <a:endParaRPr lang="en-US"/>
          </a:p>
        </p:txBody>
      </p:sp>
    </p:spTree>
    <p:extLst>
      <p:ext uri="{BB962C8B-B14F-4D97-AF65-F5344CB8AC3E}">
        <p14:creationId xmlns:p14="http://schemas.microsoft.com/office/powerpoint/2010/main" val="3767811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A097AE-14CB-4527-9758-F3B94DA5365D}"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3C451-C988-489B-A520-C43193308BDE}" type="slidenum">
              <a:rPr lang="en-US" smtClean="0"/>
              <a:t>‹#›</a:t>
            </a:fld>
            <a:endParaRPr lang="en-US"/>
          </a:p>
        </p:txBody>
      </p:sp>
    </p:spTree>
    <p:extLst>
      <p:ext uri="{BB962C8B-B14F-4D97-AF65-F5344CB8AC3E}">
        <p14:creationId xmlns:p14="http://schemas.microsoft.com/office/powerpoint/2010/main" val="3377708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72895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A097AE-14CB-4527-9758-F3B94DA5365D}"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3C451-C988-489B-A520-C43193308BDE}" type="slidenum">
              <a:rPr lang="en-US" smtClean="0"/>
              <a:t>‹#›</a:t>
            </a:fld>
            <a:endParaRPr lang="en-US"/>
          </a:p>
        </p:txBody>
      </p:sp>
    </p:spTree>
    <p:extLst>
      <p:ext uri="{BB962C8B-B14F-4D97-AF65-F5344CB8AC3E}">
        <p14:creationId xmlns:p14="http://schemas.microsoft.com/office/powerpoint/2010/main" val="4546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CA097AE-14CB-4527-9758-F3B94DA5365D}"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3C451-C988-489B-A520-C43193308BDE}" type="slidenum">
              <a:rPr lang="en-US" smtClean="0"/>
              <a:t>‹#›</a:t>
            </a:fld>
            <a:endParaRPr lang="en-US"/>
          </a:p>
        </p:txBody>
      </p:sp>
    </p:spTree>
    <p:extLst>
      <p:ext uri="{BB962C8B-B14F-4D97-AF65-F5344CB8AC3E}">
        <p14:creationId xmlns:p14="http://schemas.microsoft.com/office/powerpoint/2010/main" val="254164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CA097AE-14CB-4527-9758-F3B94DA5365D}" type="datetimeFigureOut">
              <a:rPr lang="en-US" smtClean="0"/>
              <a:t>11/19/2020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F3C451-C988-489B-A520-C43193308BDE}" type="slidenum">
              <a:rPr lang="en-US" smtClean="0"/>
              <a:t>‹#›</a:t>
            </a:fld>
            <a:endParaRPr lang="en-US"/>
          </a:p>
        </p:txBody>
      </p:sp>
    </p:spTree>
    <p:extLst>
      <p:ext uri="{BB962C8B-B14F-4D97-AF65-F5344CB8AC3E}">
        <p14:creationId xmlns:p14="http://schemas.microsoft.com/office/powerpoint/2010/main" val="1296084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CA097AE-14CB-4527-9758-F3B94DA5365D}" type="datetimeFigureOut">
              <a:rPr lang="en-US" smtClean="0"/>
              <a:t>11/19/2020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F3C451-C988-489B-A520-C43193308BDE}" type="slidenum">
              <a:rPr lang="en-US" smtClean="0"/>
              <a:t>‹#›</a:t>
            </a:fld>
            <a:endParaRPr lang="en-US"/>
          </a:p>
        </p:txBody>
      </p:sp>
    </p:spTree>
    <p:extLst>
      <p:ext uri="{BB962C8B-B14F-4D97-AF65-F5344CB8AC3E}">
        <p14:creationId xmlns:p14="http://schemas.microsoft.com/office/powerpoint/2010/main" val="3701907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CA097AE-14CB-4527-9758-F3B94DA5365D}" type="datetimeFigureOut">
              <a:rPr lang="en-US" smtClean="0"/>
              <a:t>11/19/2020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13F3C451-C988-489B-A520-C43193308BDE}" type="slidenum">
              <a:rPr lang="en-US" smtClean="0"/>
              <a:t>‹#›</a:t>
            </a:fld>
            <a:endParaRPr lang="en-US"/>
          </a:p>
        </p:txBody>
      </p:sp>
    </p:spTree>
    <p:extLst>
      <p:ext uri="{BB962C8B-B14F-4D97-AF65-F5344CB8AC3E}">
        <p14:creationId xmlns:p14="http://schemas.microsoft.com/office/powerpoint/2010/main" val="4260050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CA097AE-14CB-4527-9758-F3B94DA5365D}" type="datetimeFigureOut">
              <a:rPr lang="en-US" smtClean="0"/>
              <a:t>11/19/2020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13F3C451-C988-489B-A520-C43193308BDE}" type="slidenum">
              <a:rPr lang="en-US" smtClean="0"/>
              <a:t>‹#›</a:t>
            </a:fld>
            <a:endParaRPr lang="en-US"/>
          </a:p>
        </p:txBody>
      </p:sp>
    </p:spTree>
    <p:extLst>
      <p:ext uri="{BB962C8B-B14F-4D97-AF65-F5344CB8AC3E}">
        <p14:creationId xmlns:p14="http://schemas.microsoft.com/office/powerpoint/2010/main" val="1152581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9CA097AE-14CB-4527-9758-F3B94DA5365D}" type="datetimeFigureOut">
              <a:rPr lang="en-US" smtClean="0"/>
              <a:t>11/19/2020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13F3C451-C988-489B-A520-C43193308BDE}" type="slidenum">
              <a:rPr lang="en-US" smtClean="0"/>
              <a:t>‹#›</a:t>
            </a:fld>
            <a:endParaRPr lang="en-US"/>
          </a:p>
        </p:txBody>
      </p:sp>
    </p:spTree>
    <p:extLst>
      <p:ext uri="{BB962C8B-B14F-4D97-AF65-F5344CB8AC3E}">
        <p14:creationId xmlns:p14="http://schemas.microsoft.com/office/powerpoint/2010/main" val="1977737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CA097AE-14CB-4527-9758-F3B94DA5365D}" type="datetimeFigureOut">
              <a:rPr lang="en-US" smtClean="0"/>
              <a:t>11/19/2020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F3C451-C988-489B-A520-C43193308BDE}" type="slidenum">
              <a:rPr lang="en-US" smtClean="0"/>
              <a:t>‹#›</a:t>
            </a:fld>
            <a:endParaRPr lang="en-US"/>
          </a:p>
        </p:txBody>
      </p:sp>
    </p:spTree>
    <p:extLst>
      <p:ext uri="{BB962C8B-B14F-4D97-AF65-F5344CB8AC3E}">
        <p14:creationId xmlns:p14="http://schemas.microsoft.com/office/powerpoint/2010/main" val="3070761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CA097AE-14CB-4527-9758-F3B94DA5365D}" type="datetimeFigureOut">
              <a:rPr lang="en-US" smtClean="0"/>
              <a:t>11/19/2020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3F3C451-C988-489B-A520-C43193308BDE}" type="slidenum">
              <a:rPr lang="en-US" smtClean="0"/>
              <a:t>‹#›</a:t>
            </a:fld>
            <a:endParaRPr lang="en-US"/>
          </a:p>
        </p:txBody>
      </p:sp>
    </p:spTree>
    <p:extLst>
      <p:ext uri="{BB962C8B-B14F-4D97-AF65-F5344CB8AC3E}">
        <p14:creationId xmlns:p14="http://schemas.microsoft.com/office/powerpoint/2010/main" val="3607302251"/>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8.xml"/><Relationship Id="rId7" Type="http://schemas.openxmlformats.org/officeDocument/2006/relationships/image" Target="../media/image7.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about:blank" TargetMode="External"/><Relationship Id="rId5" Type="http://schemas.openxmlformats.org/officeDocument/2006/relationships/image" Target="../media/image6.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video" Target="../media/media11.mp4"/><Relationship Id="rId7" Type="http://schemas.openxmlformats.org/officeDocument/2006/relationships/hyperlink" Target="about:blank" TargetMode="External"/><Relationship Id="rId2" Type="http://schemas.microsoft.com/office/2007/relationships/media" Target="../media/media11.mp4"/><Relationship Id="rId1" Type="http://schemas.openxmlformats.org/officeDocument/2006/relationships/tags" Target="../tags/tag2.xml"/><Relationship Id="rId6" Type="http://schemas.openxmlformats.org/officeDocument/2006/relationships/slideLayout" Target="../slideLayouts/slideLayout1.xml"/><Relationship Id="rId5" Type="http://schemas.openxmlformats.org/officeDocument/2006/relationships/audio" Target="../media/media12.m4a"/><Relationship Id="rId4" Type="http://schemas.microsoft.com/office/2007/relationships/media" Target="../media/media12.m4a"/><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hyperlink" Target="about:blank"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hyperlink" Target="about:blank"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hyperlink" Target="about:blank"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9.jp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slideLayout" Target="../slideLayouts/slideLayout5.xml"/><Relationship Id="rId4" Type="http://schemas.openxmlformats.org/officeDocument/2006/relationships/audio" Target="../media/media5.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hyperlink" Target="about:blank"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08076" y="2163768"/>
            <a:ext cx="5734050" cy="2219691"/>
          </a:xfrm>
        </p:spPr>
        <p:txBody>
          <a:bodyPr anchor="ctr"/>
          <a:lstStyle/>
          <a:p>
            <a:pPr algn="ctr"/>
            <a:r>
              <a:rPr lang="en-US" b="1" dirty="0">
                <a:latin typeface="Bookman Old Style" panose="02050604050505020204" pitchFamily="18" charset="0"/>
              </a:rPr>
              <a:t>Diabetes </a:t>
            </a:r>
            <a:r>
              <a:rPr lang="en-US" b="1" dirty="0" smtClean="0">
                <a:latin typeface="Bookman Old Style" panose="02050604050505020204" pitchFamily="18" charset="0"/>
              </a:rPr>
              <a:t/>
            </a:r>
            <a:br>
              <a:rPr lang="en-US" b="1" dirty="0" smtClean="0">
                <a:latin typeface="Bookman Old Style" panose="02050604050505020204" pitchFamily="18" charset="0"/>
              </a:rPr>
            </a:br>
            <a:r>
              <a:rPr lang="en-US" b="1" dirty="0" smtClean="0">
                <a:latin typeface="Bookman Old Style" panose="02050604050505020204" pitchFamily="18" charset="0"/>
              </a:rPr>
              <a:t>and </a:t>
            </a:r>
            <a:br>
              <a:rPr lang="en-US" b="1" dirty="0" smtClean="0">
                <a:latin typeface="Bookman Old Style" panose="02050604050505020204" pitchFamily="18" charset="0"/>
              </a:rPr>
            </a:br>
            <a:r>
              <a:rPr lang="en-US" b="1" dirty="0" smtClean="0">
                <a:latin typeface="Bookman Old Style" panose="02050604050505020204" pitchFamily="18" charset="0"/>
              </a:rPr>
              <a:t>your </a:t>
            </a:r>
            <a:r>
              <a:rPr lang="en-US" b="1" dirty="0">
                <a:latin typeface="Bookman Old Style" panose="02050604050505020204" pitchFamily="18" charset="0"/>
              </a:rPr>
              <a:t>health </a:t>
            </a:r>
          </a:p>
        </p:txBody>
      </p:sp>
      <p:sp>
        <p:nvSpPr>
          <p:cNvPr id="7" name="Subtitle 6"/>
          <p:cNvSpPr>
            <a:spLocks noGrp="1"/>
          </p:cNvSpPr>
          <p:nvPr>
            <p:ph type="subTitle" idx="1"/>
          </p:nvPr>
        </p:nvSpPr>
        <p:spPr>
          <a:xfrm>
            <a:off x="608076" y="5274303"/>
            <a:ext cx="5734050" cy="1024897"/>
          </a:xfrm>
        </p:spPr>
        <p:txBody>
          <a:bodyPr>
            <a:normAutofit fontScale="92500" lnSpcReduction="10000"/>
          </a:bodyPr>
          <a:lstStyle/>
          <a:p>
            <a:pPr algn="ctr"/>
            <a:r>
              <a:rPr lang="en-US" b="1" dirty="0" smtClean="0"/>
              <a:t>New Jersey Department of Human Services</a:t>
            </a:r>
          </a:p>
          <a:p>
            <a:pPr algn="ctr"/>
            <a:r>
              <a:rPr lang="en-US" b="1" dirty="0" smtClean="0"/>
              <a:t>Commission for the Blind and Visually Impaired</a:t>
            </a:r>
          </a:p>
          <a:p>
            <a:pPr algn="ctr"/>
            <a:r>
              <a:rPr lang="en-US" b="1" dirty="0" smtClean="0"/>
              <a:t>Project BEST </a:t>
            </a:r>
          </a:p>
          <a:p>
            <a:pPr algn="ctr"/>
            <a:r>
              <a:rPr lang="en-US" b="1" dirty="0" smtClean="0"/>
              <a:t>(Better Eye-Health Services and Treatment)</a:t>
            </a:r>
            <a:endParaRPr lang="en-US" b="1" dirty="0"/>
          </a:p>
        </p:txBody>
      </p:sp>
      <p:pic>
        <p:nvPicPr>
          <p:cNvPr id="2" name="Picture Placeholder 1"/>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4006" r="4006"/>
          <a:stretch>
            <a:fillRect/>
          </a:stretch>
        </p:blipFill>
        <p:spPr/>
      </p:pic>
      <p:pic>
        <p:nvPicPr>
          <p:cNvPr id="9" name="Picture 8" descr="Heart Disease Diabetes Images, Stock Photos &amp; Vectors | Shutterstock">
            <a:hlinkClick r:id="rId6" tgtFrame="&quot;_blank&quot;"/>
          </p:cNvPr>
          <p:cNvPicPr/>
          <p:nvPr/>
        </p:nvPicPr>
        <p:blipFill rotWithShape="1">
          <a:blip r:embed="rId7">
            <a:extLst>
              <a:ext uri="{28A0092B-C50C-407E-A947-70E740481C1C}">
                <a14:useLocalDpi xmlns:a14="http://schemas.microsoft.com/office/drawing/2010/main" val="0"/>
              </a:ext>
            </a:extLst>
          </a:blip>
          <a:srcRect l="-171" t="-2858" r="171" b="7619"/>
          <a:stretch/>
        </p:blipFill>
        <p:spPr bwMode="auto">
          <a:xfrm>
            <a:off x="6555105" y="1158240"/>
            <a:ext cx="5636895" cy="4361020"/>
          </a:xfrm>
          <a:prstGeom prst="rect">
            <a:avLst/>
          </a:prstGeom>
          <a:noFill/>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825" y="547193"/>
            <a:ext cx="1363980" cy="1013460"/>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49057181"/>
      </p:ext>
    </p:extLst>
  </p:cSld>
  <p:clrMapOvr>
    <a:masterClrMapping/>
  </p:clrMapOvr>
  <p:transition spd="slow" advTm="1696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78772" y="46570"/>
            <a:ext cx="298190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entury Gothic" panose="020B0502020202020204"/>
                <a:ea typeface="+mn-ea"/>
                <a:cs typeface="+mn-cs"/>
              </a:rPr>
              <a:t>True Story #1</a:t>
            </a:r>
            <a:endParaRPr kumimoji="0" lang="en-US" sz="36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 Placeholder 2"/>
          <p:cNvSpPr txBox="1">
            <a:spLocks/>
          </p:cNvSpPr>
          <p:nvPr/>
        </p:nvSpPr>
        <p:spPr>
          <a:xfrm>
            <a:off x="641588" y="692901"/>
            <a:ext cx="10056273" cy="86040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pPr marL="0" marR="0" lvl="0" indent="0" algn="ctr"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2800" b="1" i="0" u="none" strike="noStrike" kern="1200" cap="all" spc="0" normalizeH="0" baseline="0" noProof="0" dirty="0" smtClean="0">
                <a:ln>
                  <a:noFill/>
                </a:ln>
                <a:solidFill>
                  <a:prstClr val="black"/>
                </a:solidFill>
                <a:effectLst/>
                <a:uLnTx/>
                <a:uFillTx/>
                <a:latin typeface="Century Gothic" panose="020B0502020202020204"/>
                <a:ea typeface="+mj-ea"/>
                <a:cs typeface="+mj-cs"/>
              </a:rPr>
              <a:t>Fact: </a:t>
            </a:r>
            <a:r>
              <a:rPr kumimoji="0" lang="en-US" sz="2800" b="1" i="0" u="none" strike="noStrike" kern="1200" cap="all" spc="0" normalizeH="0" baseline="0" noProof="0" dirty="0" smtClean="0">
                <a:ln>
                  <a:noFill/>
                </a:ln>
                <a:solidFill>
                  <a:prstClr val="black"/>
                </a:solidFill>
                <a:effectLst/>
                <a:uLnTx/>
                <a:uFillTx/>
                <a:latin typeface="Century Gothic" panose="020B0502020202020204"/>
                <a:ea typeface="+mj-ea"/>
                <a:cs typeface="+mj-cs"/>
                <a:hlinkClick r:id="rId7"/>
              </a:rPr>
              <a:t>diabetes</a:t>
            </a:r>
            <a:r>
              <a:rPr kumimoji="0" lang="en-US" sz="2800" b="1" i="0" u="none" strike="noStrike" kern="1200" cap="all" spc="0" normalizeH="0" baseline="0" noProof="0" dirty="0" smtClean="0">
                <a:ln>
                  <a:noFill/>
                </a:ln>
                <a:solidFill>
                  <a:prstClr val="black"/>
                </a:solidFill>
                <a:effectLst/>
                <a:uLnTx/>
                <a:uFillTx/>
                <a:latin typeface="Century Gothic" panose="020B0502020202020204"/>
                <a:ea typeface="+mj-ea"/>
                <a:cs typeface="+mj-cs"/>
              </a:rPr>
              <a:t> </a:t>
            </a:r>
            <a:r>
              <a:rPr kumimoji="0" lang="en-US" sz="2800" b="1" i="0" u="none" strike="noStrike" kern="1200" cap="all" spc="0" normalizeH="0" baseline="0" noProof="0" dirty="0">
                <a:ln>
                  <a:noFill/>
                </a:ln>
                <a:solidFill>
                  <a:prstClr val="black"/>
                </a:solidFill>
                <a:effectLst/>
                <a:uLnTx/>
                <a:uFillTx/>
                <a:latin typeface="Century Gothic" panose="020B0502020202020204"/>
                <a:ea typeface="+mj-ea"/>
                <a:cs typeface="+mj-cs"/>
              </a:rPr>
              <a:t>is the </a:t>
            </a:r>
            <a:r>
              <a:rPr kumimoji="0" lang="en-US" sz="2800" b="1" i="0" u="none" strike="noStrike" kern="1200" cap="all" spc="0" normalizeH="0" baseline="0" noProof="0" dirty="0" smtClean="0">
                <a:ln>
                  <a:noFill/>
                </a:ln>
                <a:solidFill>
                  <a:prstClr val="black"/>
                </a:solidFill>
                <a:effectLst/>
                <a:uLnTx/>
                <a:uFillTx/>
                <a:latin typeface="Century Gothic" panose="020B0502020202020204"/>
                <a:ea typeface="+mj-ea"/>
                <a:cs typeface="+mj-cs"/>
              </a:rPr>
              <a:t>leading </a:t>
            </a:r>
            <a:r>
              <a:rPr kumimoji="0" lang="en-US" sz="2800" b="1" i="0" u="none" strike="noStrike" kern="1200" cap="all" spc="0" normalizeH="0" baseline="0" noProof="0" dirty="0">
                <a:ln>
                  <a:noFill/>
                </a:ln>
                <a:solidFill>
                  <a:prstClr val="black"/>
                </a:solidFill>
                <a:effectLst/>
                <a:uLnTx/>
                <a:uFillTx/>
                <a:latin typeface="Century Gothic" panose="020B0502020202020204"/>
                <a:ea typeface="+mj-ea"/>
                <a:cs typeface="+mj-cs"/>
              </a:rPr>
              <a:t>cause of blindness </a:t>
            </a:r>
            <a:r>
              <a:rPr kumimoji="0" lang="en-US" sz="2800" b="1" i="0" u="none" strike="noStrike" kern="1200" cap="all" spc="0" normalizeH="0" baseline="0" noProof="0" dirty="0" smtClean="0">
                <a:ln>
                  <a:noFill/>
                </a:ln>
                <a:solidFill>
                  <a:prstClr val="black"/>
                </a:solidFill>
                <a:effectLst/>
                <a:uLnTx/>
                <a:uFillTx/>
                <a:latin typeface="Century Gothic" panose="020B0502020202020204"/>
                <a:ea typeface="+mj-ea"/>
                <a:cs typeface="+mj-cs"/>
              </a:rPr>
              <a:t>in </a:t>
            </a:r>
            <a:r>
              <a:rPr kumimoji="0" lang="en-US" sz="2800" b="1" i="0" u="none" strike="noStrike" kern="1200" cap="all" spc="0" normalizeH="0" baseline="0" noProof="0" dirty="0">
                <a:ln>
                  <a:noFill/>
                </a:ln>
                <a:solidFill>
                  <a:prstClr val="black"/>
                </a:solidFill>
                <a:effectLst/>
                <a:uLnTx/>
                <a:uFillTx/>
                <a:latin typeface="Century Gothic" panose="020B0502020202020204"/>
                <a:ea typeface="+mj-ea"/>
                <a:cs typeface="+mj-cs"/>
              </a:rPr>
              <a:t>adults ages 20 to 74.</a:t>
            </a:r>
          </a:p>
        </p:txBody>
      </p:sp>
      <p:pic>
        <p:nvPicPr>
          <p:cNvPr id="2" name="videoplayback3">
            <a:hlinkClick r:id="" action="ppaction://media"/>
            <a:extLst>
              <a:ext uri="{FF2B5EF4-FFF2-40B4-BE49-F238E27FC236}">
                <a16:creationId xmlns:a16="http://schemas.microsoft.com/office/drawing/2014/main" id="{B25D0EE5-7869-4EED-8823-62792460BC7A}"/>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853080" y="1705701"/>
            <a:ext cx="10274271" cy="5152299"/>
          </a:xfrm>
          <a:prstGeom prst="rect">
            <a:avLst/>
          </a:prstGeom>
        </p:spPr>
      </p:pic>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633200" y="6299200"/>
            <a:ext cx="406400" cy="406400"/>
          </a:xfrm>
          <a:prstGeom prst="rect">
            <a:avLst/>
          </a:prstGeom>
        </p:spPr>
      </p:pic>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tint val="75000"/>
                  </a:prstClr>
                </a:solidFill>
                <a:effectLst/>
                <a:uLnTx/>
                <a:uFillTx/>
                <a:latin typeface="Century Gothic" panose="020B0502020202020204"/>
                <a:ea typeface="+mn-ea"/>
                <a:cs typeface="+mn-cs"/>
              </a:rPr>
              <a:t>10</a:t>
            </a:r>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2815657379"/>
      </p:ext>
    </p:extLst>
  </p:cSld>
  <p:clrMapOvr>
    <a:masterClrMapping/>
  </p:clrMapOvr>
  <mc:AlternateContent xmlns:mc="http://schemas.openxmlformats.org/markup-compatibility/2006" xmlns:p14="http://schemas.microsoft.com/office/powerpoint/2010/main">
    <mc:Choice Requires="p14">
      <p:transition spd="med" p14:dur="700" advTm="51301">
        <p:fade/>
      </p:transition>
    </mc:Choice>
    <mc:Fallback xmlns="">
      <p:transition spd="med" advTm="513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1870" objId="2"/>
        <p14:stopEvt time="47028"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ine Life Blind_ Open Your Eyes to Diabetic Blindness (2)">
            <a:hlinkClick r:id="" action="ppaction://media"/>
            <a:extLst>
              <a:ext uri="{FF2B5EF4-FFF2-40B4-BE49-F238E27FC236}">
                <a16:creationId xmlns:a16="http://schemas.microsoft.com/office/drawing/2014/main" id="{D7D194E3-AD92-4260-9916-DC2D98E4BA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5451" y="1245177"/>
            <a:ext cx="9674579" cy="5441950"/>
          </a:xfrm>
          <a:prstGeom prst="rect">
            <a:avLst/>
          </a:prstGeom>
        </p:spPr>
      </p:pic>
      <p:sp>
        <p:nvSpPr>
          <p:cNvPr id="2" name="Title 1"/>
          <p:cNvSpPr>
            <a:spLocks noGrp="1"/>
          </p:cNvSpPr>
          <p:nvPr>
            <p:ph type="title"/>
          </p:nvPr>
        </p:nvSpPr>
        <p:spPr>
          <a:xfrm>
            <a:off x="711200" y="73892"/>
            <a:ext cx="9339634" cy="1171286"/>
          </a:xfrm>
        </p:spPr>
        <p:txBody>
          <a:bodyPr/>
          <a:lstStyle/>
          <a:p>
            <a:pPr algn="ctr"/>
            <a:r>
              <a:rPr lang="en-US" b="1" dirty="0" smtClean="0"/>
              <a:t>True story -2</a:t>
            </a:r>
            <a:endParaRPr lang="en-US" b="1"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dirty="0" smtClean="0"/>
              <a:t>11</a:t>
            </a:r>
            <a:endParaRPr lang="en-US" dirty="0"/>
          </a:p>
        </p:txBody>
      </p:sp>
    </p:spTree>
    <p:extLst>
      <p:ext uri="{BB962C8B-B14F-4D97-AF65-F5344CB8AC3E}">
        <p14:creationId xmlns:p14="http://schemas.microsoft.com/office/powerpoint/2010/main" val="36889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0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About Diabetes</a:t>
            </a:r>
            <a:br>
              <a:rPr lang="en-US" dirty="0"/>
            </a:br>
            <a:endParaRPr lang="en-US" dirty="0"/>
          </a:p>
        </p:txBody>
      </p:sp>
      <p:sp>
        <p:nvSpPr>
          <p:cNvPr id="3" name="Content Placeholder 2"/>
          <p:cNvSpPr>
            <a:spLocks noGrp="1"/>
          </p:cNvSpPr>
          <p:nvPr>
            <p:ph idx="1"/>
          </p:nvPr>
        </p:nvSpPr>
        <p:spPr>
          <a:xfrm>
            <a:off x="715783" y="1582655"/>
            <a:ext cx="10648905" cy="4704933"/>
          </a:xfrm>
        </p:spPr>
        <p:txBody>
          <a:bodyPr>
            <a:normAutofit fontScale="92500" lnSpcReduction="10000"/>
          </a:bodyPr>
          <a:lstStyle/>
          <a:p>
            <a:r>
              <a:rPr lang="en-US" b="1" dirty="0" smtClean="0"/>
              <a:t>Prevalence</a:t>
            </a:r>
            <a:r>
              <a:rPr lang="en-US" dirty="0"/>
              <a:t>: In 2018, 34.2 million Americans, or 10.5% of the population, </a:t>
            </a:r>
            <a:r>
              <a:rPr lang="en-US" dirty="0" smtClean="0"/>
              <a:t>had diabetes.</a:t>
            </a:r>
          </a:p>
          <a:p>
            <a:r>
              <a:rPr lang="en-US" dirty="0"/>
              <a:t>Diabetes was the seventh leading cause of death in the United States in 2017 </a:t>
            </a:r>
            <a:endParaRPr lang="en-US" dirty="0" smtClean="0"/>
          </a:p>
          <a:p>
            <a:endParaRPr lang="en-US" dirty="0"/>
          </a:p>
          <a:p>
            <a:r>
              <a:rPr lang="en-US" dirty="0" smtClean="0"/>
              <a:t>As of 2020, the </a:t>
            </a:r>
            <a:r>
              <a:rPr lang="en-US" dirty="0"/>
              <a:t>rates of </a:t>
            </a:r>
            <a:r>
              <a:rPr lang="en-US" dirty="0" smtClean="0"/>
              <a:t>diagnosed </a:t>
            </a:r>
            <a:r>
              <a:rPr lang="en-US" dirty="0"/>
              <a:t>diabetes in adults by race/ethnic background are:</a:t>
            </a:r>
          </a:p>
          <a:p>
            <a:pPr lvl="1"/>
            <a:r>
              <a:rPr lang="en-US" dirty="0"/>
              <a:t>7.5% of non-Hispanic whites</a:t>
            </a:r>
          </a:p>
          <a:p>
            <a:pPr lvl="1"/>
            <a:r>
              <a:rPr lang="en-US" dirty="0"/>
              <a:t>9.2% of Asian Americans</a:t>
            </a:r>
          </a:p>
          <a:p>
            <a:pPr lvl="1"/>
            <a:r>
              <a:rPr lang="en-US" dirty="0"/>
              <a:t>12.5% of Hispanics</a:t>
            </a:r>
          </a:p>
          <a:p>
            <a:pPr lvl="1"/>
            <a:r>
              <a:rPr lang="en-US" dirty="0"/>
              <a:t>11.7% of non-Hispanic blacks</a:t>
            </a:r>
          </a:p>
          <a:p>
            <a:pPr lvl="1"/>
            <a:r>
              <a:rPr lang="en-US" dirty="0"/>
              <a:t>14.7% of American Indians/Alaskan </a:t>
            </a:r>
            <a:r>
              <a:rPr lang="en-US" dirty="0" smtClean="0"/>
              <a:t>Natives</a:t>
            </a:r>
          </a:p>
          <a:p>
            <a:pPr marL="457200" lvl="1" indent="0">
              <a:buNone/>
            </a:pPr>
            <a:endParaRPr lang="en-US" dirty="0"/>
          </a:p>
          <a:p>
            <a:r>
              <a:rPr lang="en-US" b="1" dirty="0" smtClean="0"/>
              <a:t>New </a:t>
            </a:r>
            <a:r>
              <a:rPr lang="en-US" b="1" dirty="0"/>
              <a:t>cases</a:t>
            </a:r>
            <a:r>
              <a:rPr lang="en-US" dirty="0"/>
              <a:t>: 1.5 million Americans are diagnosed with diabetes every year</a:t>
            </a:r>
            <a:r>
              <a:rPr lang="en-US" dirty="0" smtClean="0"/>
              <a:t>.</a:t>
            </a:r>
          </a:p>
          <a:p>
            <a:endParaRPr lang="en-US" sz="500" dirty="0" smtClean="0"/>
          </a:p>
          <a:p>
            <a:pPr marL="0" indent="0" algn="ctr">
              <a:buNone/>
            </a:pPr>
            <a:r>
              <a:rPr lang="en-US" dirty="0">
                <a:hlinkClick r:id="rId4"/>
              </a:rPr>
              <a:t>https://www.cdc.gov/diabetes/data/statistics/statistics-report.html</a:t>
            </a:r>
            <a:endParaRPr lang="en-US" dirty="0"/>
          </a:p>
          <a:p>
            <a:endParaRPr lang="en-US" dirty="0"/>
          </a:p>
        </p:txBody>
      </p:sp>
      <p:sp>
        <p:nvSpPr>
          <p:cNvPr id="4" name="Slide Number Placeholder 3"/>
          <p:cNvSpPr>
            <a:spLocks noGrp="1"/>
          </p:cNvSpPr>
          <p:nvPr>
            <p:ph type="sldNum" sz="quarter" idx="12"/>
          </p:nvPr>
        </p:nvSpPr>
        <p:spPr/>
        <p:txBody>
          <a:bodyPr/>
          <a:lstStyle/>
          <a:p>
            <a:r>
              <a:rPr lang="en-US" dirty="0" smtClean="0"/>
              <a:t>12</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60633500"/>
      </p:ext>
    </p:extLst>
  </p:cSld>
  <p:clrMapOvr>
    <a:masterClrMapping/>
  </p:clrMapOvr>
  <mc:AlternateContent xmlns:mc="http://schemas.openxmlformats.org/markup-compatibility/2006" xmlns:p14="http://schemas.microsoft.com/office/powerpoint/2010/main">
    <mc:Choice Requires="p14">
      <p:transition spd="slow" p14:dur="2250" advTm="48095">
        <p:fade/>
      </p:transition>
    </mc:Choice>
    <mc:Fallback xmlns="">
      <p:transition spd="slow" advTm="480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and COVID-19</a:t>
            </a:r>
            <a:endParaRPr lang="en-US" dirty="0"/>
          </a:p>
        </p:txBody>
      </p:sp>
      <p:sp>
        <p:nvSpPr>
          <p:cNvPr id="3" name="Content Placeholder 2"/>
          <p:cNvSpPr>
            <a:spLocks noGrp="1"/>
          </p:cNvSpPr>
          <p:nvPr>
            <p:ph idx="1"/>
          </p:nvPr>
        </p:nvSpPr>
        <p:spPr>
          <a:xfrm>
            <a:off x="418011" y="1554480"/>
            <a:ext cx="10972800" cy="4693919"/>
          </a:xfrm>
        </p:spPr>
        <p:txBody>
          <a:bodyPr>
            <a:normAutofit fontScale="92500"/>
          </a:bodyPr>
          <a:lstStyle/>
          <a:p>
            <a:pPr marL="0" indent="0">
              <a:buNone/>
            </a:pPr>
            <a:r>
              <a:rPr lang="en-US" b="1" dirty="0"/>
              <a:t>Are people with diabetes more likely to get COVID-19?</a:t>
            </a:r>
            <a:endParaRPr lang="en-US" dirty="0"/>
          </a:p>
          <a:p>
            <a:r>
              <a:rPr lang="en-US" dirty="0" smtClean="0"/>
              <a:t>People </a:t>
            </a:r>
            <a:r>
              <a:rPr lang="en-US" dirty="0"/>
              <a:t>with diabetes are not more likely to get COVID-19 than the general population. The problem people with diabetes face is primarily a problem of worse outcomes, not greater chance of contracting the virus. </a:t>
            </a:r>
            <a:endParaRPr lang="en-US" dirty="0" smtClean="0"/>
          </a:p>
          <a:p>
            <a:endParaRPr lang="en-US" dirty="0"/>
          </a:p>
          <a:p>
            <a:r>
              <a:rPr lang="en-US" dirty="0"/>
              <a:t>Your risk of getting very sick from COVID-19 is likely to be lower if your diabetes is well-managed. When people with diabetes do not manage their diabetes well and experience fluctuating blood sugars, they are generally at risk for a number of diabetes-related </a:t>
            </a:r>
            <a:r>
              <a:rPr lang="en-US" dirty="0" smtClean="0"/>
              <a:t>complications. </a:t>
            </a:r>
            <a:r>
              <a:rPr lang="en-US" dirty="0"/>
              <a:t>Having heart disease or other complications in addition to diabetes could worsen the chance of getting seriously ill from COVID-19, like other viral infections, because your body’s ability to fight off an infection is compromised</a:t>
            </a:r>
            <a:r>
              <a:rPr lang="en-US" dirty="0" smtClean="0"/>
              <a:t>.</a:t>
            </a:r>
          </a:p>
          <a:p>
            <a:endParaRPr lang="en-US" sz="1200" dirty="0"/>
          </a:p>
          <a:p>
            <a:pPr marL="0" indent="0">
              <a:buNone/>
            </a:pPr>
            <a:r>
              <a:rPr lang="en-US" dirty="0">
                <a:hlinkClick r:id="rId4"/>
              </a:rPr>
              <a:t>https://www.diabetes.org/coronavirus-covid-19/how-coronavirus-impacts-people-with-diabetes</a:t>
            </a:r>
            <a:endParaRPr lang="en-US" dirty="0"/>
          </a:p>
        </p:txBody>
      </p:sp>
      <p:sp>
        <p:nvSpPr>
          <p:cNvPr id="5" name="Slide Number Placeholder 4"/>
          <p:cNvSpPr>
            <a:spLocks noGrp="1"/>
          </p:cNvSpPr>
          <p:nvPr>
            <p:ph type="sldNum" sz="quarter" idx="12"/>
          </p:nvPr>
        </p:nvSpPr>
        <p:spPr/>
        <p:txBody>
          <a:bodyPr/>
          <a:lstStyle/>
          <a:p>
            <a:r>
              <a:rPr lang="en-US" dirty="0" smtClean="0"/>
              <a:t>13</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9965701"/>
      </p:ext>
    </p:extLst>
  </p:cSld>
  <p:clrMapOvr>
    <a:masterClrMapping/>
  </p:clrMapOvr>
  <mc:AlternateContent xmlns:mc="http://schemas.openxmlformats.org/markup-compatibility/2006" xmlns:p14="http://schemas.microsoft.com/office/powerpoint/2010/main">
    <mc:Choice Requires="p14">
      <p:transition spd="slow" p14:dur="2250" advTm="54600">
        <p:fade/>
      </p:transition>
    </mc:Choice>
    <mc:Fallback xmlns="">
      <p:transition spd="slow" advTm="54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1058" y="6031344"/>
            <a:ext cx="7434760" cy="826655"/>
          </a:xfrm>
          <a:prstGeom prst="rect">
            <a:avLst/>
          </a:prstGeom>
          <a:solidFill>
            <a:srgbClr val="0070C0">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057" y="152935"/>
            <a:ext cx="7434761" cy="5793123"/>
          </a:xfrm>
          <a:prstGeom prst="rect">
            <a:avLst/>
          </a:prstGeom>
          <a:solidFill>
            <a:schemeClr val="tx1">
              <a:alpha val="81000"/>
            </a:schemeClr>
          </a:solidFill>
        </p:spPr>
      </p:pic>
      <p:sp>
        <p:nvSpPr>
          <p:cNvPr id="3" name="Oval 2"/>
          <p:cNvSpPr/>
          <p:nvPr/>
        </p:nvSpPr>
        <p:spPr>
          <a:xfrm>
            <a:off x="2540000" y="5999024"/>
            <a:ext cx="1413163" cy="8217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p:cNvSpPr/>
          <p:nvPr/>
        </p:nvSpPr>
        <p:spPr>
          <a:xfrm>
            <a:off x="2982822" y="5999024"/>
            <a:ext cx="516487"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smtClean="0">
                <a:ln/>
                <a:solidFill>
                  <a:schemeClr val="accent4"/>
                </a:solidFill>
              </a:rPr>
              <a:t>F</a:t>
            </a:r>
          </a:p>
          <a:p>
            <a:pPr algn="ctr"/>
            <a:endParaRPr lang="en-US" sz="5400" b="1" cap="none" spc="0" dirty="0">
              <a:ln/>
              <a:solidFill>
                <a:schemeClr val="accent4"/>
              </a:solidFill>
              <a:effectLst/>
            </a:endParaRPr>
          </a:p>
        </p:txBody>
      </p:sp>
      <p:sp>
        <p:nvSpPr>
          <p:cNvPr id="6" name="TextBox 5"/>
          <p:cNvSpPr txBox="1"/>
          <p:nvPr/>
        </p:nvSpPr>
        <p:spPr>
          <a:xfrm>
            <a:off x="3683780" y="5943600"/>
            <a:ext cx="5607518" cy="892552"/>
          </a:xfrm>
          <a:prstGeom prst="rect">
            <a:avLst/>
          </a:prstGeom>
          <a:noFill/>
        </p:spPr>
        <p:txBody>
          <a:bodyPr wrap="square" rtlCol="0">
            <a:spAutoFit/>
          </a:bodyPr>
          <a:lstStyle/>
          <a:p>
            <a:pPr algn="ctr"/>
            <a:r>
              <a:rPr lang="en-US" sz="2800" b="1" dirty="0" smtClean="0">
                <a:solidFill>
                  <a:srgbClr val="FFFF00"/>
                </a:solidFill>
              </a:rPr>
              <a:t>FOODS:</a:t>
            </a:r>
          </a:p>
          <a:p>
            <a:pPr algn="ctr"/>
            <a:r>
              <a:rPr lang="en-US" sz="2400" b="1" dirty="0" smtClean="0"/>
              <a:t>Choose your foods wisely</a:t>
            </a:r>
            <a:endParaRPr lang="en-US" sz="2400" b="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8" name="Slide Number Placeholder 7"/>
          <p:cNvSpPr>
            <a:spLocks noGrp="1"/>
          </p:cNvSpPr>
          <p:nvPr>
            <p:ph type="sldNum" sz="quarter" idx="12"/>
          </p:nvPr>
        </p:nvSpPr>
        <p:spPr/>
        <p:txBody>
          <a:bodyPr/>
          <a:lstStyle/>
          <a:p>
            <a:r>
              <a:rPr lang="en-US" dirty="0" smtClean="0"/>
              <a:t>14</a:t>
            </a:r>
            <a:endParaRPr lang="en-US" dirty="0"/>
          </a:p>
        </p:txBody>
      </p:sp>
    </p:spTree>
    <p:extLst>
      <p:ext uri="{BB962C8B-B14F-4D97-AF65-F5344CB8AC3E}">
        <p14:creationId xmlns:p14="http://schemas.microsoft.com/office/powerpoint/2010/main" val="1820868486"/>
      </p:ext>
    </p:extLst>
  </p:cSld>
  <p:clrMapOvr>
    <a:masterClrMapping/>
  </p:clrMapOvr>
  <mc:AlternateContent xmlns:mc="http://schemas.openxmlformats.org/markup-compatibility/2006" xmlns:p14="http://schemas.microsoft.com/office/powerpoint/2010/main">
    <mc:Choice Requires="p14">
      <p:transition spd="med" p14:dur="700" advTm="42400">
        <p:fade/>
      </p:transition>
    </mc:Choice>
    <mc:Fallback xmlns="">
      <p:transition spd="med" advTm="42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302" y="978019"/>
            <a:ext cx="10644327" cy="5343762"/>
          </a:xfrm>
        </p:spPr>
        <p:txBody>
          <a:bodyPr/>
          <a:lstStyle/>
          <a:p>
            <a:pPr>
              <a:spcBef>
                <a:spcPts val="1800"/>
              </a:spcBef>
              <a:spcAft>
                <a:spcPts val="600"/>
              </a:spcAft>
            </a:pPr>
            <a:r>
              <a:rPr lang="en-US" sz="800" dirty="0" smtClean="0"/>
              <a:t>Works Cited</a:t>
            </a:r>
            <a:br>
              <a:rPr lang="en-US" sz="800" dirty="0" smtClean="0"/>
            </a:br>
            <a:r>
              <a:rPr lang="en-US" sz="800" dirty="0" smtClean="0"/>
              <a:t/>
            </a:r>
            <a:br>
              <a:rPr lang="en-US" sz="800" dirty="0" smtClean="0"/>
            </a:br>
            <a:r>
              <a:rPr lang="en-US" sz="800" dirty="0" smtClean="0"/>
              <a:t/>
            </a:r>
            <a:br>
              <a:rPr lang="en-US" sz="800" dirty="0" smtClean="0"/>
            </a:br>
            <a:r>
              <a:rPr lang="en-US" sz="800" dirty="0" smtClean="0"/>
              <a:t/>
            </a:r>
            <a:br>
              <a:rPr lang="en-US" sz="800" dirty="0" smtClean="0"/>
            </a:br>
            <a:r>
              <a:rPr lang="en-US" sz="800" dirty="0" smtClean="0"/>
              <a:t/>
            </a:r>
            <a:br>
              <a:rPr lang="en-US" sz="800" dirty="0" smtClean="0"/>
            </a:br>
            <a:r>
              <a:rPr lang="en-US" sz="800" dirty="0" smtClean="0"/>
              <a:t/>
            </a:r>
            <a:br>
              <a:rPr lang="en-US" sz="800" dirty="0" smtClean="0"/>
            </a:br>
            <a:r>
              <a:rPr lang="en-US" sz="800" dirty="0" smtClean="0"/>
              <a:t/>
            </a:r>
            <a:br>
              <a:rPr lang="en-US" sz="8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400" dirty="0" smtClean="0">
                <a:solidFill>
                  <a:schemeClr val="bg1"/>
                </a:solidFill>
              </a:rPr>
              <a:t>“ACBVI | Vision Simulation Presentation.” </a:t>
            </a:r>
            <a:r>
              <a:rPr lang="en-US" sz="1400" i="1" dirty="0" smtClean="0">
                <a:solidFill>
                  <a:schemeClr val="bg1"/>
                </a:solidFill>
              </a:rPr>
              <a:t>Vision Loss Simulation Presentation</a:t>
            </a:r>
            <a:r>
              <a:rPr lang="en-US" sz="1400" dirty="0" smtClean="0">
                <a:solidFill>
                  <a:schemeClr val="bg1"/>
                </a:solidFill>
              </a:rPr>
              <a:t>, ARIZONACENTER FOR THE BLIND AND             VISUALLY IMPAIRED, INC., vision.acbvi.org/slide26.html. Accessed 6 May 2020.</a:t>
            </a:r>
            <a:br>
              <a:rPr lang="en-US" sz="1400" dirty="0" smtClean="0">
                <a:solidFill>
                  <a:schemeClr val="bg1"/>
                </a:solidFill>
              </a:rPr>
            </a:br>
            <a:r>
              <a:rPr lang="en-US" sz="1400" dirty="0" smtClean="0">
                <a:solidFill>
                  <a:schemeClr val="bg1"/>
                </a:solidFill>
              </a:rPr>
              <a:t> </a:t>
            </a:r>
            <a:br>
              <a:rPr lang="en-US" sz="1400" dirty="0" smtClean="0">
                <a:solidFill>
                  <a:schemeClr val="bg1"/>
                </a:solidFill>
              </a:rPr>
            </a:br>
            <a:r>
              <a:rPr lang="en-US" sz="1400" dirty="0" smtClean="0">
                <a:solidFill>
                  <a:schemeClr val="bg1"/>
                </a:solidFill>
              </a:rPr>
              <a:t>“---.” </a:t>
            </a:r>
            <a:r>
              <a:rPr lang="en-US" sz="1400" i="1" dirty="0" smtClean="0">
                <a:solidFill>
                  <a:schemeClr val="bg1"/>
                </a:solidFill>
              </a:rPr>
              <a:t>Vision Loss Simulation Presentation</a:t>
            </a:r>
            <a:r>
              <a:rPr lang="en-US" sz="1400" dirty="0" smtClean="0">
                <a:solidFill>
                  <a:schemeClr val="bg1"/>
                </a:solidFill>
              </a:rPr>
              <a:t>, ARIZONACENTER FOR THE BLIND AND VISUALLY IMPAIRED, INC., 6 May 2020, vision.acbvi.org/slide16.html.</a:t>
            </a:r>
            <a:br>
              <a:rPr lang="en-US" sz="1400" dirty="0" smtClean="0">
                <a:solidFill>
                  <a:schemeClr val="bg1"/>
                </a:solidFill>
              </a:rPr>
            </a:br>
            <a:r>
              <a:rPr lang="en-US" sz="1400" dirty="0" smtClean="0">
                <a:solidFill>
                  <a:schemeClr val="bg1"/>
                </a:solidFill>
              </a:rPr>
              <a:t/>
            </a:r>
            <a:br>
              <a:rPr lang="en-US" sz="1400" dirty="0" smtClean="0">
                <a:solidFill>
                  <a:schemeClr val="bg1"/>
                </a:solidFill>
              </a:rPr>
            </a:br>
            <a:r>
              <a:rPr lang="en-US" sz="1600" u="sng" dirty="0">
                <a:solidFill>
                  <a:schemeClr val="bg1"/>
                </a:solidFill>
                <a:hlinkClick r:id="rId4"/>
              </a:rPr>
              <a:t>https://</a:t>
            </a:r>
            <a:r>
              <a:rPr lang="en-US" sz="1600" u="sng" dirty="0" smtClean="0">
                <a:solidFill>
                  <a:schemeClr val="bg1"/>
                </a:solidFill>
                <a:hlinkClick r:id="rId4"/>
              </a:rPr>
              <a:t>youtu.be/vC6eZxbVmHo</a:t>
            </a:r>
            <a:r>
              <a:rPr lang="en-US" sz="1600" u="sng" dirty="0" smtClean="0">
                <a:solidFill>
                  <a:schemeClr val="bg1"/>
                </a:solidFill>
              </a:rPr>
              <a:t/>
            </a:r>
            <a:br>
              <a:rPr lang="en-US" sz="1600" u="sng" dirty="0" smtClean="0">
                <a:solidFill>
                  <a:schemeClr val="bg1"/>
                </a:solidFill>
              </a:rPr>
            </a:br>
            <a:r>
              <a:rPr lang="en-US" dirty="0"/>
              <a:t/>
            </a:r>
            <a:br>
              <a:rPr lang="en-US" dirty="0"/>
            </a:br>
            <a:r>
              <a:rPr lang="en-US" sz="1400" dirty="0" smtClean="0">
                <a:solidFill>
                  <a:schemeClr val="bg1"/>
                </a:solidFill>
              </a:rPr>
              <a:t>“Diabetes Quick Facts.” </a:t>
            </a:r>
            <a:r>
              <a:rPr lang="en-US" sz="1400" i="1" dirty="0" smtClean="0">
                <a:solidFill>
                  <a:schemeClr val="bg1"/>
                </a:solidFill>
              </a:rPr>
              <a:t>Centers for Disease Control and Prevention </a:t>
            </a:r>
            <a:r>
              <a:rPr lang="en-US" sz="1400" dirty="0" smtClean="0">
                <a:solidFill>
                  <a:schemeClr val="bg1"/>
                </a:solidFill>
              </a:rPr>
              <a:t>, 6 Aug. 2019, www.cdc.gov/diabetes/basics/quick-facts.html.</a:t>
            </a:r>
            <a:br>
              <a:rPr lang="en-US" sz="1400" dirty="0" smtClean="0">
                <a:solidFill>
                  <a:schemeClr val="bg1"/>
                </a:solidFill>
              </a:rPr>
            </a:br>
            <a:r>
              <a:rPr lang="en-US" sz="1400" dirty="0" smtClean="0">
                <a:solidFill>
                  <a:schemeClr val="bg1"/>
                </a:solidFill>
              </a:rPr>
              <a:t> </a:t>
            </a:r>
            <a:br>
              <a:rPr lang="en-US" sz="1400" dirty="0" smtClean="0">
                <a:solidFill>
                  <a:schemeClr val="bg1"/>
                </a:solidFill>
              </a:rPr>
            </a:br>
            <a:r>
              <a:rPr lang="en-US" sz="1400" dirty="0" smtClean="0">
                <a:solidFill>
                  <a:schemeClr val="bg1"/>
                </a:solidFill>
              </a:rPr>
              <a:t>“ “What Is Diabetes?” </a:t>
            </a:r>
            <a:r>
              <a:rPr lang="en-US" sz="1400" i="1" dirty="0" smtClean="0">
                <a:solidFill>
                  <a:schemeClr val="bg1"/>
                </a:solidFill>
              </a:rPr>
              <a:t>Diabetes Research Institute Foundation</a:t>
            </a:r>
            <a:r>
              <a:rPr lang="en-US" sz="1400" dirty="0" smtClean="0">
                <a:solidFill>
                  <a:schemeClr val="bg1"/>
                </a:solidFill>
              </a:rPr>
              <a:t>, www.cdc.gov/diabetes/basics/quick-facts.html. Accessed 5 May 2020.</a:t>
            </a:r>
            <a:br>
              <a:rPr lang="en-US" sz="1400" dirty="0" smtClean="0">
                <a:solidFill>
                  <a:schemeClr val="bg1"/>
                </a:solidFill>
              </a:rPr>
            </a:br>
            <a:r>
              <a:rPr lang="en-US" sz="1400" dirty="0" smtClean="0">
                <a:solidFill>
                  <a:schemeClr val="bg1"/>
                </a:solidFill>
              </a:rPr>
              <a:t> </a:t>
            </a:r>
            <a:br>
              <a:rPr lang="en-US" sz="1400" dirty="0" smtClean="0">
                <a:solidFill>
                  <a:schemeClr val="bg1"/>
                </a:solidFill>
              </a:rPr>
            </a:br>
            <a:r>
              <a:rPr lang="en-US" sz="1400" dirty="0" smtClean="0">
                <a:solidFill>
                  <a:schemeClr val="bg1"/>
                </a:solidFill>
              </a:rPr>
              <a:t>“What Is Diabetes?” </a:t>
            </a:r>
            <a:r>
              <a:rPr lang="en-US" sz="1400" i="1" dirty="0" err="1" smtClean="0">
                <a:solidFill>
                  <a:schemeClr val="bg1"/>
                </a:solidFill>
              </a:rPr>
              <a:t>Youtube</a:t>
            </a:r>
            <a:r>
              <a:rPr lang="en-US" sz="1400" dirty="0" smtClean="0">
                <a:solidFill>
                  <a:schemeClr val="bg1"/>
                </a:solidFill>
              </a:rPr>
              <a:t>, uploaded by National Institute of Diabetes and Digestive and Kidney Diseases, 3 Aug. 2016, www.youtube.com/watch?v=2TWelC6SHr8.</a:t>
            </a:r>
            <a:br>
              <a:rPr lang="en-US" sz="1400" dirty="0" smtClean="0">
                <a:solidFill>
                  <a:schemeClr val="bg1"/>
                </a:solidFill>
              </a:rPr>
            </a:br>
            <a:r>
              <a:rPr lang="en-US" sz="1400" dirty="0">
                <a:solidFill>
                  <a:schemeClr val="bg1"/>
                </a:solidFill>
              </a:rPr>
              <a:t/>
            </a:r>
            <a:br>
              <a:rPr lang="en-US" sz="1400" dirty="0">
                <a:solidFill>
                  <a:schemeClr val="bg1"/>
                </a:solidFill>
              </a:rPr>
            </a:br>
            <a:r>
              <a:rPr lang="en-US" sz="1400" dirty="0">
                <a:hlinkClick r:id="rId4"/>
              </a:rPr>
              <a:t>https://www.diabetes.org/coronavirus-covid-19/how-coronavirus-impacts-people-with-diabetes</a:t>
            </a:r>
            <a:r>
              <a:rPr lang="en-US" sz="1400" dirty="0"/>
              <a:t/>
            </a:r>
            <a:br>
              <a:rPr lang="en-US" sz="1400" dirty="0"/>
            </a:br>
            <a:r>
              <a:rPr lang="en-US" sz="1400" dirty="0" smtClean="0">
                <a:solidFill>
                  <a:schemeClr val="bg1"/>
                </a:solidFill>
              </a:rPr>
              <a:t/>
            </a:r>
            <a:br>
              <a:rPr lang="en-US" sz="1400" dirty="0" smtClean="0">
                <a:solidFill>
                  <a:schemeClr val="bg1"/>
                </a:solidFill>
              </a:rPr>
            </a:br>
            <a:r>
              <a:rPr lang="en-US" sz="1400" dirty="0">
                <a:hlinkClick r:id="rId4"/>
              </a:rPr>
              <a:t>https://www.cdc.gov/diabetes/data/statistics/statistics-report.html</a:t>
            </a:r>
            <a:r>
              <a:rPr lang="en-US" sz="1400" dirty="0"/>
              <a:t/>
            </a:r>
            <a:br>
              <a:rPr lang="en-US" sz="1400" dirty="0"/>
            </a:br>
            <a:r>
              <a:rPr lang="en-US" sz="1400" dirty="0" smtClean="0">
                <a:solidFill>
                  <a:schemeClr val="bg1"/>
                </a:solidFill>
              </a:rPr>
              <a:t/>
            </a:r>
            <a:br>
              <a:rPr lang="en-US" sz="1400" dirty="0" smtClean="0">
                <a:solidFill>
                  <a:schemeClr val="bg1"/>
                </a:solidFill>
              </a:rPr>
            </a:br>
            <a:endParaRPr lang="en-US" sz="1400" dirty="0">
              <a:solidFill>
                <a:schemeClr val="bg1"/>
              </a:solidFill>
            </a:endParaRPr>
          </a:p>
        </p:txBody>
      </p:sp>
      <p:sp>
        <p:nvSpPr>
          <p:cNvPr id="87" name="TextBox 86"/>
          <p:cNvSpPr txBox="1"/>
          <p:nvPr/>
        </p:nvSpPr>
        <p:spPr>
          <a:xfrm>
            <a:off x="5076910" y="492354"/>
            <a:ext cx="2129109" cy="800219"/>
          </a:xfrm>
          <a:prstGeom prst="rect">
            <a:avLst/>
          </a:prstGeom>
          <a:noFill/>
        </p:spPr>
        <p:txBody>
          <a:bodyPr wrap="none" rtlCol="0">
            <a:spAutoFit/>
          </a:bodyPr>
          <a:lstStyle/>
          <a:p>
            <a:r>
              <a:rPr lang="en-US" sz="2800" b="1" dirty="0" smtClean="0">
                <a:solidFill>
                  <a:schemeClr val="bg1"/>
                </a:solidFill>
              </a:rPr>
              <a:t>References</a:t>
            </a:r>
          </a:p>
          <a:p>
            <a:endParaRPr lang="en-US" dirty="0"/>
          </a:p>
        </p:txBody>
      </p:sp>
      <p:sp>
        <p:nvSpPr>
          <p:cNvPr id="3" name="Slide Number Placeholder 2"/>
          <p:cNvSpPr>
            <a:spLocks noGrp="1"/>
          </p:cNvSpPr>
          <p:nvPr>
            <p:ph type="sldNum" sz="quarter" idx="12"/>
          </p:nvPr>
        </p:nvSpPr>
        <p:spPr/>
        <p:txBody>
          <a:bodyPr/>
          <a:lstStyle/>
          <a:p>
            <a:r>
              <a:rPr lang="en-US" dirty="0" smtClean="0"/>
              <a:t>15</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9201346"/>
      </p:ext>
    </p:extLst>
  </p:cSld>
  <p:clrMapOvr>
    <a:masterClrMapping/>
  </p:clrMapOvr>
  <mc:AlternateContent xmlns:mc="http://schemas.openxmlformats.org/markup-compatibility/2006" xmlns:p14="http://schemas.microsoft.com/office/powerpoint/2010/main">
    <mc:Choice Requires="p14">
      <p:transition spd="med" p14:dur="700" advTm="25060">
        <p:fade/>
      </p:transition>
    </mc:Choice>
    <mc:Fallback xmlns="">
      <p:transition spd="med" advTm="250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3324" y="433053"/>
            <a:ext cx="9404723" cy="1400530"/>
          </a:xfrm>
        </p:spPr>
        <p:txBody>
          <a:bodyPr/>
          <a:lstStyle/>
          <a:p>
            <a:pPr algn="ctr"/>
            <a:r>
              <a:rPr lang="en-US" sz="4400" b="1" dirty="0"/>
              <a:t>DIABETES</a:t>
            </a:r>
          </a:p>
        </p:txBody>
      </p:sp>
      <p:sp>
        <p:nvSpPr>
          <p:cNvPr id="14" name="Content Placeholder 13"/>
          <p:cNvSpPr>
            <a:spLocks noGrp="1"/>
          </p:cNvSpPr>
          <p:nvPr>
            <p:ph idx="1"/>
          </p:nvPr>
        </p:nvSpPr>
        <p:spPr>
          <a:xfrm>
            <a:off x="312754" y="1833583"/>
            <a:ext cx="8946541" cy="4184339"/>
          </a:xfrm>
        </p:spPr>
        <p:txBody>
          <a:bodyPr>
            <a:normAutofit fontScale="47500" lnSpcReduction="20000"/>
          </a:bodyPr>
          <a:lstStyle/>
          <a:p>
            <a:r>
              <a:rPr lang="en-US" sz="5800" b="1" dirty="0"/>
              <a:t>Types of Diabetes</a:t>
            </a:r>
          </a:p>
          <a:p>
            <a:r>
              <a:rPr lang="en-US" sz="5800" b="1" dirty="0"/>
              <a:t>How Diabetes affects your body?</a:t>
            </a:r>
          </a:p>
          <a:p>
            <a:r>
              <a:rPr lang="en-US" sz="5800" b="1" dirty="0"/>
              <a:t>How Diabetes affects your eyes?</a:t>
            </a:r>
          </a:p>
          <a:p>
            <a:r>
              <a:rPr lang="en-US" sz="5800" b="1" dirty="0"/>
              <a:t>3 </a:t>
            </a:r>
            <a:r>
              <a:rPr lang="en-US" sz="5800" b="1" dirty="0" smtClean="0"/>
              <a:t>Leading </a:t>
            </a:r>
            <a:r>
              <a:rPr lang="en-US" sz="5800" b="1" dirty="0"/>
              <a:t>causes of Vision Loss</a:t>
            </a:r>
          </a:p>
          <a:p>
            <a:pPr lvl="1"/>
            <a:r>
              <a:rPr lang="en-US" sz="5800" b="1" dirty="0"/>
              <a:t>Diabetic Retinopathy</a:t>
            </a:r>
          </a:p>
          <a:p>
            <a:pPr lvl="1"/>
            <a:r>
              <a:rPr lang="en-US" sz="5800" b="1" dirty="0"/>
              <a:t>Glaucoma</a:t>
            </a:r>
          </a:p>
          <a:p>
            <a:pPr lvl="1"/>
            <a:r>
              <a:rPr lang="en-US" sz="5800" b="1" dirty="0" smtClean="0"/>
              <a:t>Cataracts</a:t>
            </a:r>
            <a:endParaRPr lang="en-US" sz="5800" b="1" dirty="0"/>
          </a:p>
          <a:p>
            <a:r>
              <a:rPr lang="en-US" sz="5800" b="1" dirty="0" smtClean="0"/>
              <a:t>Risk </a:t>
            </a:r>
            <a:r>
              <a:rPr lang="en-US" sz="5800" b="1" dirty="0"/>
              <a:t>of </a:t>
            </a:r>
            <a:r>
              <a:rPr lang="en-US" sz="5800" b="1" dirty="0" smtClean="0"/>
              <a:t>losing </a:t>
            </a:r>
            <a:r>
              <a:rPr lang="en-US" sz="5800" b="1" dirty="0"/>
              <a:t>your vision</a:t>
            </a:r>
          </a:p>
          <a:p>
            <a:r>
              <a:rPr lang="en-US" sz="5800" b="1" dirty="0" smtClean="0"/>
              <a:t>Ways to manage or prevent Diabetes</a:t>
            </a:r>
            <a:endParaRPr lang="en-US" sz="5800" b="1" dirty="0"/>
          </a:p>
          <a:p>
            <a:pPr marL="0" indent="0">
              <a:buNone/>
            </a:pPr>
            <a:endParaRPr lang="en-US" dirty="0"/>
          </a:p>
        </p:txBody>
      </p:sp>
      <p:sp>
        <p:nvSpPr>
          <p:cNvPr id="2" name="Slide Number Placeholder 1"/>
          <p:cNvSpPr>
            <a:spLocks noGrp="1"/>
          </p:cNvSpPr>
          <p:nvPr>
            <p:ph type="sldNum" sz="quarter" idx="12"/>
          </p:nvPr>
        </p:nvSpPr>
        <p:spPr/>
        <p:txBody>
          <a:bodyPr/>
          <a:lstStyle/>
          <a:p>
            <a:fld id="{0FF54DE5-C571-48E8-A5BC-B369434E2F44}" type="slidenum">
              <a:rPr lang="en-US" smtClean="0"/>
              <a:t>2</a:t>
            </a:fld>
            <a:endParaRPr lang="en-US"/>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167" y="2576052"/>
            <a:ext cx="5265046" cy="3089018"/>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54522657"/>
      </p:ext>
    </p:extLst>
  </p:cSld>
  <p:clrMapOvr>
    <a:masterClrMapping/>
  </p:clrMapOvr>
  <mc:AlternateContent xmlns:mc="http://schemas.openxmlformats.org/markup-compatibility/2006" xmlns:p14="http://schemas.microsoft.com/office/powerpoint/2010/main">
    <mc:Choice Requires="p14">
      <p:transition spd="slow" p14:dur="1500" advTm="32033">
        <p:split orient="vert"/>
      </p:transition>
    </mc:Choice>
    <mc:Fallback xmlns="">
      <p:transition spd="slow" advTm="3203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fade">
                                      <p:cBhvr>
                                        <p:cTn id="16" dur="1000"/>
                                        <p:tgtEl>
                                          <p:spTgt spid="14">
                                            <p:txEl>
                                              <p:pRg st="1" end="1"/>
                                            </p:txEl>
                                          </p:spTgt>
                                        </p:tgtEl>
                                      </p:cBhvr>
                                    </p:animEffect>
                                    <p:anim calcmode="lin" valueType="num">
                                      <p:cBhvr>
                                        <p:cTn id="17"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fade">
                                      <p:cBhvr>
                                        <p:cTn id="23" dur="500"/>
                                        <p:tgtEl>
                                          <p:spTgt spid="1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 calcmode="lin" valueType="num">
                                      <p:cBhvr additive="base">
                                        <p:cTn id="28"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xEl>
                                              <p:pRg st="7" end="7"/>
                                            </p:txEl>
                                          </p:spTgt>
                                        </p:tgtEl>
                                        <p:attrNameLst>
                                          <p:attrName>style.visibility</p:attrName>
                                        </p:attrNameLst>
                                      </p:cBhvr>
                                      <p:to>
                                        <p:strVal val="visible"/>
                                      </p:to>
                                    </p:set>
                                    <p:animEffect transition="in" filter="fade">
                                      <p:cBhvr>
                                        <p:cTn id="46" dur="500"/>
                                        <p:tgtEl>
                                          <p:spTgt spid="14">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4">
                                            <p:txEl>
                                              <p:pRg st="8" end="8"/>
                                            </p:txEl>
                                          </p:spTgt>
                                        </p:tgtEl>
                                        <p:attrNameLst>
                                          <p:attrName>style.visibility</p:attrName>
                                        </p:attrNameLst>
                                      </p:cBhvr>
                                      <p:to>
                                        <p:strVal val="visible"/>
                                      </p:to>
                                    </p:set>
                                    <p:animEffect transition="in" filter="fade">
                                      <p:cBhvr>
                                        <p:cTn id="51"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3869879" y="473075"/>
            <a:ext cx="3497752" cy="1243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8700" rIns="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effectLst/>
                <a:latin typeface="museo-slab"/>
              </a:rPr>
              <a:t>What is Diabetes</a:t>
            </a:r>
            <a:r>
              <a:rPr kumimoji="0" lang="en-US" altLang="en-US" sz="2800" b="1" i="0" u="none" strike="noStrike" cap="none" normalizeH="0" baseline="0" dirty="0">
                <a:ln>
                  <a:noFill/>
                </a:ln>
                <a:effectLst/>
                <a:latin typeface="museo-slab"/>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8" name="Rectangle 2"/>
          <p:cNvSpPr>
            <a:spLocks noChangeArrowheads="1"/>
          </p:cNvSpPr>
          <p:nvPr/>
        </p:nvSpPr>
        <p:spPr bwMode="auto">
          <a:xfrm>
            <a:off x="0" y="45720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3"/>
          <p:cNvSpPr>
            <a:spLocks noChangeArrowheads="1"/>
          </p:cNvSpPr>
          <p:nvPr/>
        </p:nvSpPr>
        <p:spPr bwMode="auto">
          <a:xfrm>
            <a:off x="730439" y="1183431"/>
            <a:ext cx="1045876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lumMod val="95000"/>
                  </a:schemeClr>
                </a:solidFill>
                <a:effectLst/>
              </a:rPr>
              <a:t>Diabetes is a serious condition that causes higher than normal blood sugar levels. Diabetes occurs when your body cannot make or effectively use its own insulin. Insulin serves as a “key” to open your cells, to allow the sugar (glucose) from the food you eat to enter. Then, your body uses that glucose for energy. </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160" y="2346885"/>
            <a:ext cx="10027310" cy="48495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3" name="Slide Number Placeholder 2"/>
          <p:cNvSpPr>
            <a:spLocks noGrp="1"/>
          </p:cNvSpPr>
          <p:nvPr>
            <p:ph type="sldNum" sz="quarter" idx="12"/>
          </p:nvPr>
        </p:nvSpPr>
        <p:spPr/>
        <p:txBody>
          <a:bodyPr/>
          <a:lstStyle/>
          <a:p>
            <a:fld id="{0FF54DE5-C571-48E8-A5BC-B369434E2F44}" type="slidenum">
              <a:rPr lang="en-US" smtClean="0"/>
              <a:t>3</a:t>
            </a:fld>
            <a:endParaRPr lang="en-US"/>
          </a:p>
        </p:txBody>
      </p:sp>
    </p:spTree>
    <p:extLst>
      <p:ext uri="{BB962C8B-B14F-4D97-AF65-F5344CB8AC3E}">
        <p14:creationId xmlns:p14="http://schemas.microsoft.com/office/powerpoint/2010/main" val="2307284258"/>
      </p:ext>
    </p:extLst>
  </p:cSld>
  <p:clrMapOvr>
    <a:masterClrMapping/>
  </p:clrMapOvr>
  <mc:AlternateContent xmlns:mc="http://schemas.openxmlformats.org/markup-compatibility/2006" xmlns:p14="http://schemas.microsoft.com/office/powerpoint/2010/main">
    <mc:Choice Requires="p14">
      <p:transition spd="slow" p14:dur="3400" advTm="25205">
        <p14:reveal/>
      </p:transition>
    </mc:Choice>
    <mc:Fallback xmlns="">
      <p:transition spd="slow" advTm="252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8034" y="637308"/>
            <a:ext cx="5153602" cy="707886"/>
          </a:xfrm>
          <a:prstGeom prst="rect">
            <a:avLst/>
          </a:prstGeom>
          <a:noFill/>
        </p:spPr>
        <p:txBody>
          <a:bodyPr wrap="square" rtlCol="0">
            <a:spAutoFit/>
          </a:bodyPr>
          <a:lstStyle/>
          <a:p>
            <a:r>
              <a:rPr lang="en-US" sz="4000" b="1" dirty="0"/>
              <a:t>WHAT IS DIABETES?</a:t>
            </a:r>
          </a:p>
        </p:txBody>
      </p:sp>
      <p:pic>
        <p:nvPicPr>
          <p:cNvPr id="3" name="videoplayback11">
            <a:hlinkClick r:id="" action="ppaction://media"/>
            <a:extLst>
              <a:ext uri="{FF2B5EF4-FFF2-40B4-BE49-F238E27FC236}">
                <a16:creationId xmlns:a16="http://schemas.microsoft.com/office/drawing/2014/main" id="{1CB304EF-5A94-453F-978D-2DCB6C1969D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360884"/>
            <a:ext cx="9772650" cy="5497116"/>
          </a:xfrm>
          <a:prstGeom prst="rect">
            <a:avLst/>
          </a:prstGeom>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33200" y="6299200"/>
            <a:ext cx="406400" cy="406400"/>
          </a:xfrm>
          <a:prstGeom prst="rect">
            <a:avLst/>
          </a:prstGeom>
        </p:spPr>
      </p:pic>
      <p:sp>
        <p:nvSpPr>
          <p:cNvPr id="4" name="Slide Number Placeholder 3"/>
          <p:cNvSpPr>
            <a:spLocks noGrp="1"/>
          </p:cNvSpPr>
          <p:nvPr>
            <p:ph type="sldNum" sz="quarter" idx="12"/>
          </p:nvPr>
        </p:nvSpPr>
        <p:spPr/>
        <p:txBody>
          <a:bodyPr/>
          <a:lstStyle/>
          <a:p>
            <a:fld id="{0FF54DE5-C571-48E8-A5BC-B369434E2F44}" type="slidenum">
              <a:rPr lang="en-US" smtClean="0"/>
              <a:t>4</a:t>
            </a:fld>
            <a:endParaRPr lang="en-US"/>
          </a:p>
        </p:txBody>
      </p:sp>
    </p:spTree>
    <p:extLst>
      <p:ext uri="{BB962C8B-B14F-4D97-AF65-F5344CB8AC3E}">
        <p14:creationId xmlns:p14="http://schemas.microsoft.com/office/powerpoint/2010/main" val="1831480604"/>
      </p:ext>
    </p:extLst>
  </p:cSld>
  <p:clrMapOvr>
    <a:masterClrMapping/>
  </p:clrMapOvr>
  <p:transition spd="slow" advTm="11806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mediacall" presetSubtype="0" fill="hold" nodeType="withEffect">
                                  <p:stCondLst>
                                    <p:cond delay="0"/>
                                  </p:stCondLst>
                                  <p:childTnLst>
                                    <p:cmd type="call" cmd="playFrom(0.0)">
                                      <p:cBhvr>
                                        <p:cTn id="8" dur="1148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74" objId="3"/>
        <p14:stopEvt time="114991"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860" y="204753"/>
            <a:ext cx="9404723" cy="991906"/>
          </a:xfrm>
        </p:spPr>
        <p:txBody>
          <a:bodyPr/>
          <a:lstStyle/>
          <a:p>
            <a:pPr algn="ctr"/>
            <a:r>
              <a:rPr lang="en-US" b="1" dirty="0"/>
              <a:t>3</a:t>
            </a:r>
            <a:r>
              <a:rPr lang="en-US" b="1" dirty="0" smtClean="0"/>
              <a:t> Types </a:t>
            </a:r>
            <a:r>
              <a:rPr lang="en-US" b="1" dirty="0"/>
              <a:t>of Diabetes</a:t>
            </a:r>
          </a:p>
        </p:txBody>
      </p:sp>
      <p:sp>
        <p:nvSpPr>
          <p:cNvPr id="3" name="Content Placeholder 2"/>
          <p:cNvSpPr>
            <a:spLocks noGrp="1"/>
          </p:cNvSpPr>
          <p:nvPr>
            <p:ph sz="half" idx="1"/>
          </p:nvPr>
        </p:nvSpPr>
        <p:spPr>
          <a:xfrm>
            <a:off x="3865802" y="1361969"/>
            <a:ext cx="4240521" cy="4195763"/>
          </a:xfrm>
        </p:spPr>
        <p:txBody>
          <a:bodyPr>
            <a:normAutofit lnSpcReduction="10000"/>
          </a:bodyPr>
          <a:lstStyle/>
          <a:p>
            <a:pPr marL="0" indent="0" algn="ctr">
              <a:buNone/>
            </a:pPr>
            <a:r>
              <a:rPr lang="en-US" sz="2400" b="1" dirty="0">
                <a:latin typeface="+mn-lt"/>
              </a:rPr>
              <a:t>Type 1   </a:t>
            </a:r>
          </a:p>
          <a:p>
            <a:r>
              <a:rPr lang="en-US" sz="2400" dirty="0">
                <a:latin typeface="+mn-lt"/>
              </a:rPr>
              <a:t>Body does not make Insulin</a:t>
            </a:r>
          </a:p>
          <a:p>
            <a:r>
              <a:rPr lang="en-US" sz="2400" dirty="0" smtClean="0">
                <a:latin typeface="+mn-lt"/>
              </a:rPr>
              <a:t>Most frequently in children </a:t>
            </a:r>
            <a:r>
              <a:rPr lang="en-US" sz="2400" dirty="0">
                <a:latin typeface="+mn-lt"/>
              </a:rPr>
              <a:t>and </a:t>
            </a:r>
            <a:r>
              <a:rPr lang="en-US" sz="2400" dirty="0" smtClean="0">
                <a:latin typeface="+mn-lt"/>
              </a:rPr>
              <a:t>adolescents</a:t>
            </a:r>
          </a:p>
          <a:p>
            <a:r>
              <a:rPr lang="en-US" sz="2400" dirty="0" smtClean="0">
                <a:latin typeface="+mn-lt"/>
              </a:rPr>
              <a:t>Under </a:t>
            </a:r>
            <a:r>
              <a:rPr lang="en-US" sz="2400" dirty="0">
                <a:latin typeface="+mn-lt"/>
              </a:rPr>
              <a:t>40 years old (in most cases)</a:t>
            </a:r>
          </a:p>
          <a:p>
            <a:endParaRPr lang="en-US" sz="2400" b="1" dirty="0">
              <a:latin typeface="+mn-lt"/>
            </a:endParaRPr>
          </a:p>
          <a:p>
            <a:pPr marL="1371600" lvl="3" indent="0">
              <a:buNone/>
            </a:pPr>
            <a:r>
              <a:rPr lang="en-US" altLang="en-US" sz="2400" b="1" dirty="0">
                <a:solidFill>
                  <a:schemeClr val="tx1">
                    <a:lumMod val="95000"/>
                  </a:schemeClr>
                </a:solidFill>
                <a:latin typeface="+mn-lt"/>
              </a:rPr>
              <a:t>  </a:t>
            </a:r>
          </a:p>
          <a:p>
            <a:pPr marL="1371600" lvl="3" indent="0">
              <a:buNone/>
            </a:pPr>
            <a:endParaRPr lang="en-US" sz="2400" b="1" dirty="0">
              <a:latin typeface="+mn-lt"/>
            </a:endParaRPr>
          </a:p>
          <a:p>
            <a:endParaRPr lang="en-US" sz="2400" b="1" dirty="0">
              <a:latin typeface="+mn-lt"/>
            </a:endParaRPr>
          </a:p>
          <a:p>
            <a:pPr marL="0" indent="0">
              <a:buNone/>
            </a:pPr>
            <a:endParaRPr lang="en-US" sz="2400" b="1" dirty="0">
              <a:latin typeface="+mn-lt"/>
            </a:endParaRPr>
          </a:p>
        </p:txBody>
      </p:sp>
      <p:sp>
        <p:nvSpPr>
          <p:cNvPr id="6" name="Content Placeholder 2"/>
          <p:cNvSpPr>
            <a:spLocks noGrp="1"/>
          </p:cNvSpPr>
          <p:nvPr>
            <p:ph sz="half" idx="2"/>
          </p:nvPr>
        </p:nvSpPr>
        <p:spPr>
          <a:xfrm>
            <a:off x="7670886" y="1389931"/>
            <a:ext cx="4204074" cy="4195763"/>
          </a:xfrm>
        </p:spPr>
        <p:txBody>
          <a:bodyPr>
            <a:normAutofit lnSpcReduction="10000"/>
          </a:bodyPr>
          <a:lstStyle/>
          <a:p>
            <a:pPr marL="0" indent="0" algn="ctr">
              <a:buNone/>
            </a:pPr>
            <a:r>
              <a:rPr lang="en-US" sz="2400" b="1" dirty="0">
                <a:latin typeface="+mn-lt"/>
              </a:rPr>
              <a:t>Type 2     </a:t>
            </a:r>
          </a:p>
          <a:p>
            <a:r>
              <a:rPr lang="en-US" sz="2400" dirty="0">
                <a:latin typeface="+mn-lt"/>
              </a:rPr>
              <a:t>Body does not respond to Insulin</a:t>
            </a:r>
          </a:p>
          <a:p>
            <a:r>
              <a:rPr lang="en-US" sz="2400" dirty="0">
                <a:latin typeface="+mn-lt"/>
              </a:rPr>
              <a:t>40 Years old and up </a:t>
            </a:r>
            <a:r>
              <a:rPr lang="en-US" sz="2400" dirty="0" smtClean="0">
                <a:latin typeface="+mn-lt"/>
              </a:rPr>
              <a:t>(in </a:t>
            </a:r>
            <a:r>
              <a:rPr lang="en-US" sz="2400" dirty="0">
                <a:latin typeface="+mn-lt"/>
              </a:rPr>
              <a:t>most </a:t>
            </a:r>
            <a:r>
              <a:rPr lang="en-US" sz="2400" dirty="0" smtClean="0">
                <a:latin typeface="+mn-lt"/>
              </a:rPr>
              <a:t>cases)</a:t>
            </a:r>
            <a:endParaRPr lang="en-US" sz="2400" dirty="0">
              <a:latin typeface="+mn-lt"/>
            </a:endParaRPr>
          </a:p>
          <a:p>
            <a:r>
              <a:rPr lang="en-US" sz="2400" dirty="0">
                <a:latin typeface="+mn-lt"/>
              </a:rPr>
              <a:t>Most common in adults</a:t>
            </a:r>
          </a:p>
          <a:p>
            <a:pPr marL="1371600" lvl="3" indent="0">
              <a:buNone/>
            </a:pPr>
            <a:r>
              <a:rPr lang="en-US" altLang="en-US" sz="2400" b="1" dirty="0">
                <a:solidFill>
                  <a:schemeClr val="tx1">
                    <a:lumMod val="95000"/>
                  </a:schemeClr>
                </a:solidFill>
                <a:latin typeface="+mn-lt"/>
              </a:rPr>
              <a:t>  </a:t>
            </a:r>
          </a:p>
          <a:p>
            <a:pPr marL="1371600" lvl="3" indent="0">
              <a:buNone/>
            </a:pPr>
            <a:endParaRPr lang="en-US" sz="2400" b="1" dirty="0">
              <a:latin typeface="+mn-lt"/>
            </a:endParaRPr>
          </a:p>
          <a:p>
            <a:endParaRPr lang="en-US" sz="2400" b="1" dirty="0">
              <a:latin typeface="+mn-lt"/>
            </a:endParaRPr>
          </a:p>
          <a:p>
            <a:pPr marL="0" indent="0">
              <a:buNone/>
            </a:pPr>
            <a:endParaRPr lang="en-US" sz="2400" b="1" dirty="0">
              <a:latin typeface="+mn-lt"/>
            </a:endParaRPr>
          </a:p>
        </p:txBody>
      </p:sp>
      <p:sp>
        <p:nvSpPr>
          <p:cNvPr id="5" name="Slide Number Placeholder 4"/>
          <p:cNvSpPr>
            <a:spLocks noGrp="1"/>
          </p:cNvSpPr>
          <p:nvPr>
            <p:ph type="sldNum" sz="quarter" idx="12"/>
          </p:nvPr>
        </p:nvSpPr>
        <p:spPr/>
        <p:txBody>
          <a:bodyPr/>
          <a:lstStyle/>
          <a:p>
            <a:fld id="{0FF54DE5-C571-48E8-A5BC-B369434E2F44}" type="slidenum">
              <a:rPr lang="en-US" smtClean="0"/>
              <a:t>5</a:t>
            </a:fld>
            <a:endParaRPr lang="en-US"/>
          </a:p>
        </p:txBody>
      </p:sp>
      <p:sp>
        <p:nvSpPr>
          <p:cNvPr id="4" name="Rectangle 3"/>
          <p:cNvSpPr/>
          <p:nvPr/>
        </p:nvSpPr>
        <p:spPr>
          <a:xfrm>
            <a:off x="727423" y="5613656"/>
            <a:ext cx="10517278" cy="738664"/>
          </a:xfrm>
          <a:prstGeom prst="rect">
            <a:avLst/>
          </a:prstGeom>
        </p:spPr>
        <p:txBody>
          <a:bodyPr wrap="square">
            <a:spAutoFit/>
          </a:bodyPr>
          <a:lstStyle/>
          <a:p>
            <a:r>
              <a:rPr lang="en-US" sz="2100" dirty="0"/>
              <a:t>CDC  </a:t>
            </a:r>
            <a:r>
              <a:rPr lang="en-US" sz="2100" b="1" dirty="0">
                <a:solidFill>
                  <a:schemeClr val="bg1"/>
                </a:solidFill>
              </a:rPr>
              <a:t>“</a:t>
            </a:r>
            <a:r>
              <a:rPr lang="en-US" sz="2100" b="1" dirty="0">
                <a:solidFill>
                  <a:schemeClr val="bg1"/>
                </a:solidFill>
                <a:hlinkClick r:id="rId4"/>
              </a:rPr>
              <a:t>Type 2 diabetes</a:t>
            </a:r>
            <a:r>
              <a:rPr lang="en-US" sz="2100" b="1" dirty="0">
                <a:solidFill>
                  <a:schemeClr val="bg1"/>
                </a:solidFill>
              </a:rPr>
              <a:t> accounts for approximately 90% to 95% of all diagnosed cases of diabetes; </a:t>
            </a:r>
            <a:r>
              <a:rPr lang="en-US" sz="2100" b="1" dirty="0">
                <a:solidFill>
                  <a:schemeClr val="bg1"/>
                </a:solidFill>
                <a:hlinkClick r:id="rId4"/>
              </a:rPr>
              <a:t>type 1 </a:t>
            </a:r>
            <a:r>
              <a:rPr lang="en-US" sz="2100" b="1" dirty="0" smtClean="0">
                <a:solidFill>
                  <a:schemeClr val="bg1"/>
                </a:solidFill>
                <a:hlinkClick r:id="rId4"/>
              </a:rPr>
              <a:t>diabetes</a:t>
            </a:r>
            <a:r>
              <a:rPr lang="en-US" sz="2100" b="1" dirty="0" smtClean="0">
                <a:solidFill>
                  <a:schemeClr val="bg1"/>
                </a:solidFill>
              </a:rPr>
              <a:t> </a:t>
            </a:r>
            <a:r>
              <a:rPr lang="en-US" sz="2100" b="1" dirty="0">
                <a:solidFill>
                  <a:schemeClr val="bg1"/>
                </a:solidFill>
              </a:rPr>
              <a:t>accounts for approximately 5-10</a:t>
            </a:r>
            <a:r>
              <a:rPr lang="en-US" sz="2100" b="1" dirty="0" smtClean="0">
                <a:solidFill>
                  <a:schemeClr val="bg1"/>
                </a:solidFill>
              </a:rPr>
              <a:t>%.”</a:t>
            </a:r>
            <a:endParaRPr lang="en-US" sz="2100" b="1" dirty="0">
              <a:solidFill>
                <a:schemeClr val="bg1"/>
              </a:solidFill>
            </a:endParaRPr>
          </a:p>
        </p:txBody>
      </p:sp>
      <p:sp>
        <p:nvSpPr>
          <p:cNvPr id="9" name="Content Placeholder 2"/>
          <p:cNvSpPr txBox="1">
            <a:spLocks/>
          </p:cNvSpPr>
          <p:nvPr/>
        </p:nvSpPr>
        <p:spPr>
          <a:xfrm>
            <a:off x="143823" y="1361969"/>
            <a:ext cx="3805084" cy="419576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marL="0" indent="0" algn="ctr">
              <a:buFont typeface="Wingdings 3" charset="2"/>
              <a:buNone/>
            </a:pPr>
            <a:r>
              <a:rPr lang="en-US" sz="2400" b="1" dirty="0" smtClean="0">
                <a:latin typeface="+mn-lt"/>
              </a:rPr>
              <a:t>Gestational (GDM)  </a:t>
            </a:r>
          </a:p>
          <a:p>
            <a:r>
              <a:rPr lang="en-US" sz="2400" dirty="0">
                <a:latin typeface="+mn-lt"/>
              </a:rPr>
              <a:t>D</a:t>
            </a:r>
            <a:r>
              <a:rPr lang="en-US" sz="2400" dirty="0" smtClean="0">
                <a:latin typeface="+mn-lt"/>
              </a:rPr>
              <a:t>uring pregnancy- associated </a:t>
            </a:r>
            <a:r>
              <a:rPr lang="en-US" sz="2400" dirty="0">
                <a:latin typeface="+mn-lt"/>
              </a:rPr>
              <a:t>with complications to both mother and </a:t>
            </a:r>
            <a:r>
              <a:rPr lang="en-US" sz="2400" dirty="0" smtClean="0">
                <a:latin typeface="+mn-lt"/>
              </a:rPr>
              <a:t>child </a:t>
            </a:r>
          </a:p>
          <a:p>
            <a:r>
              <a:rPr lang="en-US" sz="2400" dirty="0">
                <a:latin typeface="+mn-lt"/>
              </a:rPr>
              <a:t>W</a:t>
            </a:r>
            <a:r>
              <a:rPr lang="en-US" sz="2400" dirty="0" smtClean="0">
                <a:latin typeface="+mn-lt"/>
              </a:rPr>
              <a:t>omen </a:t>
            </a:r>
            <a:r>
              <a:rPr lang="en-US" sz="2400" dirty="0">
                <a:latin typeface="+mn-lt"/>
              </a:rPr>
              <a:t>affected and their children are at increased risk of developing type 2 diabetes later in </a:t>
            </a:r>
            <a:r>
              <a:rPr lang="en-US" sz="2400" dirty="0" smtClean="0">
                <a:latin typeface="+mn-lt"/>
              </a:rPr>
              <a:t>life</a:t>
            </a:r>
          </a:p>
          <a:p>
            <a:pPr marL="1371600" lvl="3" indent="0">
              <a:buFont typeface="Wingdings 3" charset="2"/>
              <a:buNone/>
            </a:pPr>
            <a:r>
              <a:rPr lang="en-US" altLang="en-US" sz="2400" b="1" dirty="0" smtClean="0">
                <a:solidFill>
                  <a:schemeClr val="bg1"/>
                </a:solidFill>
                <a:latin typeface="+mn-lt"/>
              </a:rPr>
              <a:t> </a:t>
            </a:r>
            <a:r>
              <a:rPr lang="en-US" altLang="en-US" sz="2400" b="1" dirty="0" smtClean="0">
                <a:solidFill>
                  <a:schemeClr val="tx1">
                    <a:lumMod val="95000"/>
                  </a:schemeClr>
                </a:solidFill>
                <a:latin typeface="+mn-lt"/>
              </a:rPr>
              <a:t> </a:t>
            </a:r>
          </a:p>
          <a:p>
            <a:pPr marL="1371600" lvl="3" indent="0">
              <a:buFont typeface="Wingdings 3" charset="2"/>
              <a:buNone/>
            </a:pPr>
            <a:endParaRPr lang="en-US" sz="2400" b="1" dirty="0" smtClean="0">
              <a:latin typeface="+mn-lt"/>
            </a:endParaRPr>
          </a:p>
          <a:p>
            <a:endParaRPr lang="en-US" sz="2400" b="1" dirty="0" smtClean="0">
              <a:latin typeface="+mn-lt"/>
            </a:endParaRPr>
          </a:p>
          <a:p>
            <a:pPr marL="0" indent="0">
              <a:buFont typeface="Wingdings 3" charset="2"/>
              <a:buNone/>
            </a:pPr>
            <a:endParaRPr lang="en-US" sz="2400" b="1" dirty="0">
              <a:latin typeface="+mn-lt"/>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02993315"/>
      </p:ext>
    </p:extLst>
  </p:cSld>
  <p:clrMapOvr>
    <a:masterClrMapping/>
  </p:clrMapOvr>
  <mc:AlternateContent xmlns:mc="http://schemas.openxmlformats.org/markup-compatibility/2006" xmlns:p14="http://schemas.microsoft.com/office/powerpoint/2010/main">
    <mc:Choice Requires="p14">
      <p:transition spd="med" p14:dur="700" advTm="57965">
        <p:fade/>
      </p:transition>
    </mc:Choice>
    <mc:Fallback xmlns="">
      <p:transition spd="med" advTm="579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69860" cy="690418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73267013"/>
      </p:ext>
    </p:extLst>
  </p:cSld>
  <p:clrMapOvr>
    <a:masterClrMapping/>
  </p:clrMapOvr>
  <mc:AlternateContent xmlns:mc="http://schemas.openxmlformats.org/markup-compatibility/2006" xmlns:p14="http://schemas.microsoft.com/office/powerpoint/2010/main">
    <mc:Choice Requires="p14">
      <p:transition spd="med" p14:dur="700" advTm="73479">
        <p:fade/>
      </p:transition>
    </mc:Choice>
    <mc:Fallback xmlns="">
      <p:transition spd="med" advTm="734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1345" y="2914073"/>
            <a:ext cx="7753091" cy="3943927"/>
          </a:xfrm>
          <a:prstGeom prst="rect">
            <a:avLst/>
          </a:prstGeom>
        </p:spPr>
      </p:pic>
      <p:sp>
        <p:nvSpPr>
          <p:cNvPr id="7" name="Title 1"/>
          <p:cNvSpPr txBox="1">
            <a:spLocks/>
          </p:cNvSpPr>
          <p:nvPr/>
        </p:nvSpPr>
        <p:spPr>
          <a:xfrm>
            <a:off x="1095000" y="69409"/>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EBEBEB"/>
                </a:solidFill>
                <a:effectLst/>
                <a:uLnTx/>
                <a:uFillTx/>
                <a:latin typeface="Century Gothic" panose="020B0502020202020204"/>
                <a:ea typeface="+mj-ea"/>
                <a:cs typeface="+mj-cs"/>
              </a:rPr>
              <a:t>HOW DIABETES AFFECTS YOUR EYES</a:t>
            </a:r>
          </a:p>
        </p:txBody>
      </p:sp>
      <p:sp>
        <p:nvSpPr>
          <p:cNvPr id="8" name="Content Placeholder 4"/>
          <p:cNvSpPr txBox="1">
            <a:spLocks/>
          </p:cNvSpPr>
          <p:nvPr/>
        </p:nvSpPr>
        <p:spPr>
          <a:xfrm>
            <a:off x="588874" y="815856"/>
            <a:ext cx="10416977" cy="419548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a:ea typeface="+mj-ea"/>
                <a:cs typeface="+mj-cs"/>
              </a:rPr>
              <a:t>Diabetes is the leading cause of blindness and visual impairment in individuals of working age. Individuals with diabetes are at greater risk of experiencing vision loss from cataracts and glaucoma, secondary to their diabetic </a:t>
            </a:r>
            <a:r>
              <a:rPr kumimoji="0" lang="en-US" sz="2000" b="1" i="0" u="none" strike="noStrike" kern="1200" cap="none" spc="0" normalizeH="0" baseline="0" noProof="0" dirty="0" smtClean="0">
                <a:ln>
                  <a:noFill/>
                </a:ln>
                <a:solidFill>
                  <a:prstClr val="white"/>
                </a:solidFill>
                <a:effectLst/>
                <a:uLnTx/>
                <a:uFillTx/>
                <a:latin typeface="Century Gothic" panose="020B0502020202020204"/>
                <a:ea typeface="+mj-ea"/>
                <a:cs typeface="+mj-cs"/>
              </a:rPr>
              <a:t>retinopathy.</a:t>
            </a: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000" b="1" i="0" u="none" strike="noStrike" kern="1200" cap="none" spc="0" normalizeH="0" baseline="0" noProof="0" dirty="0" smtClean="0">
                <a:ln>
                  <a:noFill/>
                </a:ln>
                <a:solidFill>
                  <a:prstClr val="white"/>
                </a:solidFill>
                <a:effectLst/>
                <a:uLnTx/>
                <a:uFillTx/>
                <a:latin typeface="Century Gothic" panose="020B0502020202020204"/>
                <a:ea typeface="+mj-ea"/>
                <a:cs typeface="+mj-cs"/>
              </a:rPr>
              <a:t>Having </a:t>
            </a:r>
            <a:r>
              <a:rPr kumimoji="0" lang="en-US" sz="2000" b="1" i="0" u="none" strike="noStrike" kern="1200" cap="none" spc="0" normalizeH="0" baseline="0" noProof="0" dirty="0">
                <a:ln>
                  <a:noFill/>
                </a:ln>
                <a:solidFill>
                  <a:prstClr val="white"/>
                </a:solidFill>
                <a:effectLst/>
                <a:uLnTx/>
                <a:uFillTx/>
                <a:latin typeface="Century Gothic" panose="020B0502020202020204"/>
                <a:ea typeface="+mj-ea"/>
                <a:cs typeface="+mj-cs"/>
              </a:rPr>
              <a:t>high levels of sugar in your blood for a long time can harm the tiny blood vessels in your eyes. This can result in vision problems or blindness.</a:t>
            </a: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j-ea"/>
              <a:cs typeface="+mj-c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tint val="75000"/>
                  </a:prstClr>
                </a:solidFill>
                <a:effectLst/>
                <a:uLnTx/>
                <a:uFillTx/>
                <a:latin typeface="Century Gothic" panose="020B0502020202020204"/>
                <a:ea typeface="+mn-ea"/>
                <a:cs typeface="+mn-cs"/>
              </a:rPr>
              <a:t>7</a:t>
            </a:r>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52334044"/>
      </p:ext>
    </p:extLst>
  </p:cSld>
  <p:clrMapOvr>
    <a:masterClrMapping/>
  </p:clrMapOvr>
  <mc:AlternateContent xmlns:mc="http://schemas.openxmlformats.org/markup-compatibility/2006" xmlns:p14="http://schemas.microsoft.com/office/powerpoint/2010/main">
    <mc:Choice Requires="p14">
      <p:transition spd="med" p14:dur="700" advTm="30746">
        <p:fade/>
      </p:transition>
    </mc:Choice>
    <mc:Fallback xmlns="">
      <p:transition spd="med" advTm="307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45" y="495759"/>
            <a:ext cx="11877553" cy="3026192"/>
          </a:xfrm>
        </p:spPr>
        <p:txBody>
          <a:bodyPr/>
          <a:lstStyle/>
          <a:p>
            <a:r>
              <a:rPr lang="en-US" sz="2100" b="1" dirty="0"/>
              <a:t>While not everyone who is diabetic will have visual impairment due to diabetic retinopathy, the longer an individual is insulin-dependent, the greater the chance that their vision will be affected</a:t>
            </a:r>
            <a:r>
              <a:rPr lang="en-US" sz="2100" b="1" dirty="0" smtClean="0"/>
              <a:t>.</a:t>
            </a:r>
            <a:br>
              <a:rPr lang="en-US" sz="2100" b="1" dirty="0" smtClean="0"/>
            </a:br>
            <a:r>
              <a:rPr lang="en-US" sz="2100" b="1" dirty="0"/>
              <a:t>Diabetic Retinopathy occurs when blood vessels stop feeding the retina </a:t>
            </a:r>
            <a:r>
              <a:rPr lang="en-US" sz="2100" b="1" dirty="0" smtClean="0"/>
              <a:t>properly. In </a:t>
            </a:r>
            <a:r>
              <a:rPr lang="en-US" sz="2100" b="1" dirty="0"/>
              <a:t>later stages, in an attempt to feed the retina, new incomplete blood vessels may grow and break, leaking blood into the center of the eye causing serious vision loss.</a:t>
            </a:r>
            <a:r>
              <a:rPr lang="en-US" sz="2400" b="1" dirty="0" smtClean="0"/>
              <a:t/>
            </a:r>
            <a:br>
              <a:rPr lang="en-US" sz="2400" b="1" dirty="0" smtClean="0"/>
            </a:br>
            <a:r>
              <a:rPr lang="en-US" sz="2400" b="1" dirty="0"/>
              <a:t/>
            </a:r>
            <a:br>
              <a:rPr lang="en-US" sz="2400" b="1" dirty="0"/>
            </a:br>
            <a:endParaRPr lang="en-US" sz="2400" b="1" dirty="0"/>
          </a:p>
        </p:txBody>
      </p:sp>
      <p:sp>
        <p:nvSpPr>
          <p:cNvPr id="6" name="Text Placeholder 5"/>
          <p:cNvSpPr>
            <a:spLocks noGrp="1"/>
          </p:cNvSpPr>
          <p:nvPr>
            <p:ph type="body" idx="1"/>
          </p:nvPr>
        </p:nvSpPr>
        <p:spPr>
          <a:xfrm>
            <a:off x="972041" y="6407047"/>
            <a:ext cx="10342281" cy="860400"/>
          </a:xfrm>
        </p:spPr>
        <p:txBody>
          <a:bodyPr/>
          <a:lstStyle/>
          <a:p>
            <a:r>
              <a:rPr lang="en-US" b="1" dirty="0" smtClean="0"/>
              <a:t>       Normal Vision                                            with  Diabetic Retinopathy  </a:t>
            </a:r>
            <a:endParaRPr lang="en-US" b="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647" y="2948749"/>
            <a:ext cx="4624528" cy="346839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3222" y="2948749"/>
            <a:ext cx="4624529" cy="3468397"/>
          </a:xfrm>
          <a:prstGeom prst="rect">
            <a:avLst/>
          </a:prstGeom>
        </p:spPr>
      </p:pic>
      <p:sp>
        <p:nvSpPr>
          <p:cNvPr id="8" name="Text Placeholder 5"/>
          <p:cNvSpPr txBox="1">
            <a:spLocks/>
          </p:cNvSpPr>
          <p:nvPr/>
        </p:nvSpPr>
        <p:spPr>
          <a:xfrm>
            <a:off x="592647" y="110819"/>
            <a:ext cx="10342281" cy="86040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pPr marL="0" marR="0" lvl="0" indent="0" algn="ctr"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2800" b="1" i="0" u="none" strike="noStrike" kern="1200" cap="all" spc="0" normalizeH="0" baseline="0" noProof="0" dirty="0" smtClean="0">
                <a:ln>
                  <a:noFill/>
                </a:ln>
                <a:solidFill>
                  <a:srgbClr val="ACD433"/>
                </a:solidFill>
                <a:effectLst/>
                <a:uLnTx/>
                <a:uFillTx/>
                <a:latin typeface="Century Gothic" panose="020B0502020202020204"/>
                <a:ea typeface="+mj-ea"/>
                <a:cs typeface="+mj-cs"/>
              </a:rPr>
              <a:t>Diabetic RETINOPATHY</a:t>
            </a:r>
            <a:endParaRPr kumimoji="0" lang="en-US" sz="2800" b="1" i="0" u="none" strike="noStrike" kern="1200" cap="all" spc="0" normalizeH="0" baseline="0" noProof="0" dirty="0">
              <a:ln>
                <a:noFill/>
              </a:ln>
              <a:solidFill>
                <a:srgbClr val="ACD433"/>
              </a:solidFill>
              <a:effectLst/>
              <a:uLnTx/>
              <a:uFillTx/>
              <a:latin typeface="Century Gothic" panose="020B0502020202020204"/>
              <a:ea typeface="+mj-ea"/>
              <a:cs typeface="+mj-cs"/>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tint val="75000"/>
                  </a:prstClr>
                </a:solidFill>
                <a:effectLst/>
                <a:uLnTx/>
                <a:uFillTx/>
                <a:latin typeface="Century Gothic" panose="020B0502020202020204"/>
                <a:ea typeface="+mn-ea"/>
                <a:cs typeface="+mn-cs"/>
              </a:rPr>
              <a:t>8</a:t>
            </a:r>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60110073"/>
      </p:ext>
    </p:extLst>
  </p:cSld>
  <p:clrMapOvr>
    <a:masterClrMapping/>
  </p:clrMapOvr>
  <mc:AlternateContent xmlns:mc="http://schemas.openxmlformats.org/markup-compatibility/2006" xmlns:p14="http://schemas.microsoft.com/office/powerpoint/2010/main">
    <mc:Choice Requires="p14">
      <p:transition spd="med" p14:dur="700" advTm="32349">
        <p:fade/>
      </p:transition>
    </mc:Choice>
    <mc:Fallback xmlns="">
      <p:transition spd="med" advTm="323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81831" y="623402"/>
            <a:ext cx="545053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entury Gothic" panose="020B0502020202020204"/>
                <a:ea typeface="+mn-ea"/>
                <a:cs typeface="+mn-cs"/>
              </a:rPr>
              <a:t>Glaucoma  - Legally Blind </a:t>
            </a: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 name="Rectangle 4"/>
          <p:cNvSpPr/>
          <p:nvPr/>
        </p:nvSpPr>
        <p:spPr>
          <a:xfrm>
            <a:off x="1379394" y="623402"/>
            <a:ext cx="251383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entury Gothic" panose="020B0502020202020204"/>
                <a:ea typeface="+mn-ea"/>
                <a:cs typeface="+mn-cs"/>
              </a:rPr>
              <a:t>Cataract</a:t>
            </a:r>
            <a:r>
              <a:rPr kumimoji="0" lang="en-US" sz="32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 </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45721"/>
            <a:ext cx="6242880" cy="46821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7233" y="1345721"/>
            <a:ext cx="6242880" cy="4682160"/>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
        <p:nvSpPr>
          <p:cNvPr id="2" name="Slide Number Placeholder 1"/>
          <p:cNvSpPr>
            <a:spLocks noGrp="1"/>
          </p:cNvSpPr>
          <p:nvPr>
            <p:ph type="sldNum" sz="quarter" idx="12"/>
          </p:nvPr>
        </p:nvSpPr>
        <p:spPr>
          <a:xfrm>
            <a:off x="10315595" y="-31761"/>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tint val="75000"/>
                  </a:prstClr>
                </a:solidFill>
                <a:effectLst/>
                <a:uLnTx/>
                <a:uFillTx/>
                <a:latin typeface="Century Gothic" panose="020B0502020202020204"/>
                <a:ea typeface="+mn-ea"/>
                <a:cs typeface="+mn-cs"/>
              </a:rPr>
              <a:t>9</a:t>
            </a:r>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41009289"/>
      </p:ext>
    </p:extLst>
  </p:cSld>
  <p:clrMapOvr>
    <a:masterClrMapping/>
  </p:clrMapOvr>
  <mc:AlternateContent xmlns:mc="http://schemas.openxmlformats.org/markup-compatibility/2006" xmlns:p14="http://schemas.microsoft.com/office/powerpoint/2010/main">
    <mc:Choice Requires="p14">
      <p:transition spd="med" p14:dur="700" advTm="37409">
        <p:fade/>
      </p:transition>
    </mc:Choice>
    <mc:Fallback xmlns="">
      <p:transition spd="med" advTm="374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2.9|3.3|3|2.2|3.3|1.7|1.7|2.6"/>
</p:tagLst>
</file>

<file path=ppt/tags/tag2.xml><?xml version="1.0" encoding="utf-8"?>
<p:tagLst xmlns:a="http://schemas.openxmlformats.org/drawingml/2006/main" xmlns:r="http://schemas.openxmlformats.org/officeDocument/2006/relationships" xmlns:p="http://schemas.openxmlformats.org/presentationml/2006/main">
  <p:tag name="TIMING" val="|1.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577</Words>
  <Application>Microsoft Office PowerPoint</Application>
  <PresentationFormat>Widescreen</PresentationFormat>
  <Paragraphs>92</Paragraphs>
  <Slides>15</Slides>
  <Notes>1</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Bookman Old Style</vt:lpstr>
      <vt:lpstr>Calibri</vt:lpstr>
      <vt:lpstr>Century Gothic</vt:lpstr>
      <vt:lpstr>museo-slab</vt:lpstr>
      <vt:lpstr>Wingdings 3</vt:lpstr>
      <vt:lpstr>Ion</vt:lpstr>
      <vt:lpstr>Diabetes  and  your health </vt:lpstr>
      <vt:lpstr>DIABETES</vt:lpstr>
      <vt:lpstr>PowerPoint Presentation</vt:lpstr>
      <vt:lpstr>PowerPoint Presentation</vt:lpstr>
      <vt:lpstr>3 Types of Diabetes</vt:lpstr>
      <vt:lpstr>PowerPoint Presentation</vt:lpstr>
      <vt:lpstr>PowerPoint Presentation</vt:lpstr>
      <vt:lpstr>While not everyone who is diabetic will have visual impairment due to diabetic retinopathy, the longer an individual is insulin-dependent, the greater the chance that their vision will be affected. Diabetic Retinopathy occurs when blood vessels stop feeding the retina properly. In later stages, in an attempt to feed the retina, new incomplete blood vessels may grow and break, leaking blood into the center of the eye causing serious vision loss.  </vt:lpstr>
      <vt:lpstr>PowerPoint Presentation</vt:lpstr>
      <vt:lpstr>PowerPoint Presentation</vt:lpstr>
      <vt:lpstr>True story -2</vt:lpstr>
      <vt:lpstr>Statistics About Diabetes </vt:lpstr>
      <vt:lpstr>Diabetes and COVID-19</vt:lpstr>
      <vt:lpstr>PowerPoint Presentation</vt:lpstr>
      <vt:lpstr>Works Cited            “ACBVI | Vision Simulation Presentation.” Vision Loss Simulation Presentation, ARIZONACENTER FOR THE BLIND AND             VISUALLY IMPAIRED, INC., vision.acbvi.org/slide26.html. Accessed 6 May 2020.   “---.” Vision Loss Simulation Presentation, ARIZONACENTER FOR THE BLIND AND VISUALLY IMPAIRED, INC., 6 May 2020, vision.acbvi.org/slide16.html.  https://youtu.be/vC6eZxbVmHo  “Diabetes Quick Facts.” Centers for Disease Control and Prevention , 6 Aug. 2019, www.cdc.gov/diabetes/basics/quick-facts.html.   “ “What Is Diabetes?” Diabetes Research Institute Foundation, www.cdc.gov/diabetes/basics/quick-facts.html. Accessed 5 May 2020.   “What Is Diabetes?” Youtube, uploaded by National Institute of Diabetes and Digestive and Kidney Diseases, 3 Aug. 2016, www.youtube.com/watch?v=2TWelC6SHr8.  https://www.diabetes.org/coronavirus-covid-19/how-coronavirus-impacts-people-with-diabetes  https://www.cdc.gov/diabetes/data/statistics/statistics-report.html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and your health</dc:title>
  <dc:creator>Elizabeth Deshields</dc:creator>
  <cp:lastModifiedBy>Allen Danganan</cp:lastModifiedBy>
  <cp:revision>13</cp:revision>
  <dcterms:created xsi:type="dcterms:W3CDTF">2020-06-02T19:50:06Z</dcterms:created>
  <dcterms:modified xsi:type="dcterms:W3CDTF">2020-11-19T17:42:34Z</dcterms:modified>
</cp:coreProperties>
</file>